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85" r:id="rId4"/>
    <p:sldId id="281" r:id="rId5"/>
    <p:sldId id="259" r:id="rId6"/>
    <p:sldId id="258" r:id="rId7"/>
    <p:sldId id="278" r:id="rId8"/>
    <p:sldId id="261" r:id="rId9"/>
    <p:sldId id="280" r:id="rId10"/>
    <p:sldId id="279" r:id="rId11"/>
    <p:sldId id="264" r:id="rId12"/>
    <p:sldId id="277" r:id="rId13"/>
    <p:sldId id="265" r:id="rId14"/>
    <p:sldId id="266" r:id="rId15"/>
    <p:sldId id="267" r:id="rId16"/>
    <p:sldId id="268" r:id="rId17"/>
    <p:sldId id="269" r:id="rId18"/>
    <p:sldId id="270" r:id="rId19"/>
    <p:sldId id="271" r:id="rId20"/>
    <p:sldId id="272" r:id="rId21"/>
    <p:sldId id="273" r:id="rId22"/>
    <p:sldId id="274" r:id="rId23"/>
    <p:sldId id="283" r:id="rId24"/>
    <p:sldId id="282"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az-Latn-AZ" sz="4400" b="1" dirty="0"/>
              <a:t>Cinsiyyət</a:t>
            </a:r>
            <a:endParaRPr lang="ru-RU"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336783136975088E-2"/>
          <c:y val="0.26733183167431346"/>
          <c:w val="0.84932643372604977"/>
          <c:h val="0.65943494516115908"/>
        </c:manualLayout>
      </c:layout>
      <c:pie3DChart>
        <c:varyColors val="1"/>
        <c:ser>
          <c:idx val="0"/>
          <c:order val="0"/>
          <c:tx>
            <c:strRef>
              <c:f>Лист1!$B$1</c:f>
              <c:strCache>
                <c:ptCount val="1"/>
                <c:pt idx="0">
                  <c:v>Продажи</c:v>
                </c:pt>
              </c:strCache>
            </c:strRef>
          </c:tx>
          <c:dPt>
            <c:idx val="0"/>
            <c:bubble3D val="0"/>
            <c:explosion val="1"/>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B1C-6042-A29D-D6E4CD02E98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FB1C-6042-A29D-D6E4CD02E98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E8E-2D43-ADA6-B6696693861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E8E-2D43-ADA6-B66966938619}"/>
              </c:ext>
            </c:extLst>
          </c:dPt>
          <c:dLbls>
            <c:dLbl>
              <c:idx val="0"/>
              <c:layout>
                <c:manualLayout>
                  <c:x val="-0.10619563354649961"/>
                  <c:y val="-0.11075867387146393"/>
                </c:manualLayout>
              </c:layout>
              <c:tx>
                <c:rich>
                  <a:bodyPr/>
                  <a:lstStyle/>
                  <a:p>
                    <a:fld id="{9F9F7BF3-7CED-BA42-BAFE-C91D9755E728}" type="PERCENTAGE">
                      <a:rPr lang="en-US" sz="2400" b="1"/>
                      <a:pPr/>
                      <a:t>[ПРОЦЕНТ]</a:t>
                    </a:fld>
                    <a:endParaRPr lang="ru-RU"/>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B1C-6042-A29D-D6E4CD02E986}"/>
                </c:ext>
              </c:extLst>
            </c:dLbl>
            <c:dLbl>
              <c:idx val="1"/>
              <c:layout>
                <c:manualLayout>
                  <c:x val="0.11583419440591505"/>
                  <c:y val="1.6117564603095439E-2"/>
                </c:manualLayout>
              </c:layout>
              <c:tx>
                <c:rich>
                  <a:bodyPr/>
                  <a:lstStyle/>
                  <a:p>
                    <a:r>
                      <a:rPr lang="en-US" sz="2400" b="1" dirty="0"/>
                      <a:t>
41%</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FB1C-6042-A29D-D6E4CD02E9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2"/>
                <c:pt idx="0">
                  <c:v>Kişi</c:v>
                </c:pt>
                <c:pt idx="1">
                  <c:v>Qadın</c:v>
                </c:pt>
              </c:strCache>
            </c:strRef>
          </c:cat>
          <c:val>
            <c:numRef>
              <c:f>Лист1!$B$2:$B$5</c:f>
              <c:numCache>
                <c:formatCode>0%</c:formatCode>
                <c:ptCount val="4"/>
                <c:pt idx="0">
                  <c:v>0.59</c:v>
                </c:pt>
                <c:pt idx="1">
                  <c:v>0.41</c:v>
                </c:pt>
              </c:numCache>
            </c:numRef>
          </c:val>
          <c:extLst>
            <c:ext xmlns:c16="http://schemas.microsoft.com/office/drawing/2014/chart" uri="{C3380CC4-5D6E-409C-BE32-E72D297353CC}">
              <c16:uniqueId val="{00000000-FB1C-6042-A29D-D6E4CD02E986}"/>
            </c:ext>
          </c:extLst>
        </c:ser>
        <c:dLbls>
          <c:showLegendKey val="0"/>
          <c:showVal val="0"/>
          <c:showCatName val="0"/>
          <c:showSerName val="0"/>
          <c:showPercent val="1"/>
          <c:showBubbleSize val="0"/>
          <c:showLeaderLines val="1"/>
        </c:dLbls>
      </c:pie3DChart>
      <c:spPr>
        <a:noFill/>
        <a:ln>
          <a:noFill/>
        </a:ln>
        <a:effectLst/>
      </c:spPr>
    </c:plotArea>
    <c:legend>
      <c:legendPos val="b"/>
      <c:legendEntry>
        <c:idx val="2"/>
        <c:delete val="1"/>
      </c:legendEntry>
      <c:legendEntry>
        <c:idx val="3"/>
        <c:delete val="1"/>
      </c:legendEntry>
      <c:layout>
        <c:manualLayout>
          <c:xMode val="edge"/>
          <c:yMode val="edge"/>
          <c:x val="0.44973037592996989"/>
          <c:y val="0.91795502100580784"/>
          <c:w val="0.12621291778866453"/>
          <c:h val="6.7759267386714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err="1"/>
              <a:t>Səbəb</a:t>
            </a:r>
            <a:endParaRPr lang="en-US" b="1" dirty="0"/>
          </a:p>
        </c:rich>
      </c:tx>
      <c:overlay val="0"/>
      <c:spPr>
        <a:noFill/>
        <a:ln>
          <a:noFill/>
        </a:ln>
        <a:effectLst/>
      </c:spPr>
    </c:title>
    <c:autoTitleDeleted val="0"/>
    <c:plotArea>
      <c:layout>
        <c:manualLayout>
          <c:layoutTarget val="inner"/>
          <c:xMode val="edge"/>
          <c:yMode val="edge"/>
          <c:x val="0.10456984543598717"/>
          <c:y val="0.14718253968253969"/>
          <c:w val="0.79287296968313736"/>
          <c:h val="0.71934421774563162"/>
        </c:manualLayout>
      </c:layout>
      <c:barChart>
        <c:barDir val="col"/>
        <c:grouping val="clustered"/>
        <c:varyColors val="0"/>
        <c:ser>
          <c:idx val="0"/>
          <c:order val="0"/>
          <c:tx>
            <c:strRef>
              <c:f>Sheet1!$B$1</c:f>
              <c:strCache>
                <c:ptCount val="1"/>
                <c:pt idx="0">
                  <c:v>Səbəb</c:v>
                </c:pt>
              </c:strCache>
            </c:strRef>
          </c:tx>
          <c:spPr>
            <a:solidFill>
              <a:schemeClr val="accent1"/>
            </a:solidFill>
            <a:ln w="6350">
              <a:solidFill>
                <a:schemeClr val="accent1"/>
              </a:solidFill>
            </a:ln>
            <a:effectLst/>
          </c:spPr>
          <c:invertIfNegative val="0"/>
          <c:dPt>
            <c:idx val="1"/>
            <c:invertIfNegative val="0"/>
            <c:bubble3D val="0"/>
            <c:spPr>
              <a:solidFill>
                <a:schemeClr val="accent2"/>
              </a:solidFill>
              <a:ln w="6350">
                <a:solidFill>
                  <a:schemeClr val="accent1"/>
                </a:solidFill>
              </a:ln>
              <a:effectLst/>
            </c:spPr>
            <c:extLst>
              <c:ext xmlns:c16="http://schemas.microsoft.com/office/drawing/2014/chart" uri="{C3380CC4-5D6E-409C-BE32-E72D297353CC}">
                <c16:uniqueId val="{00000001-D6C3-8F4A-A594-7D10016DCD7E}"/>
              </c:ext>
            </c:extLst>
          </c:dPt>
          <c:dPt>
            <c:idx val="2"/>
            <c:invertIfNegative val="0"/>
            <c:bubble3D val="0"/>
            <c:spPr>
              <a:solidFill>
                <a:schemeClr val="accent4"/>
              </a:solidFill>
              <a:ln w="6350">
                <a:solidFill>
                  <a:schemeClr val="accent1"/>
                </a:solidFill>
              </a:ln>
              <a:effectLst/>
            </c:spPr>
            <c:extLst>
              <c:ext xmlns:c16="http://schemas.microsoft.com/office/drawing/2014/chart" uri="{C3380CC4-5D6E-409C-BE32-E72D297353CC}">
                <c16:uniqueId val="{00000003-D6C3-8F4A-A594-7D10016DCD7E}"/>
              </c:ext>
            </c:extLst>
          </c:dPt>
          <c:dPt>
            <c:idx val="3"/>
            <c:invertIfNegative val="0"/>
            <c:bubble3D val="0"/>
            <c:spPr>
              <a:solidFill>
                <a:schemeClr val="accent6"/>
              </a:solidFill>
              <a:ln w="6350">
                <a:solidFill>
                  <a:schemeClr val="accent1"/>
                </a:solidFill>
              </a:ln>
              <a:effectLst/>
            </c:spPr>
            <c:extLst>
              <c:ext xmlns:c16="http://schemas.microsoft.com/office/drawing/2014/chart" uri="{C3380CC4-5D6E-409C-BE32-E72D297353CC}">
                <c16:uniqueId val="{00000005-D6C3-8F4A-A594-7D10016DCD7E}"/>
              </c:ext>
            </c:extLst>
          </c:dPt>
          <c:dPt>
            <c:idx val="4"/>
            <c:invertIfNegative val="0"/>
            <c:bubble3D val="0"/>
            <c:spPr>
              <a:solidFill>
                <a:srgbClr val="C00000"/>
              </a:solidFill>
              <a:ln w="6350">
                <a:solidFill>
                  <a:schemeClr val="accent1"/>
                </a:solidFill>
              </a:ln>
              <a:effectLst/>
            </c:spPr>
            <c:extLst>
              <c:ext xmlns:c16="http://schemas.microsoft.com/office/drawing/2014/chart" uri="{C3380CC4-5D6E-409C-BE32-E72D297353CC}">
                <c16:uniqueId val="{00000007-D6C3-8F4A-A594-7D10016DCD7E}"/>
              </c:ext>
            </c:extLst>
          </c:dPt>
          <c:dPt>
            <c:idx val="5"/>
            <c:invertIfNegative val="0"/>
            <c:bubble3D val="0"/>
            <c:spPr>
              <a:solidFill>
                <a:srgbClr val="7030A0"/>
              </a:solidFill>
              <a:ln w="6350">
                <a:solidFill>
                  <a:schemeClr val="accent1"/>
                </a:solidFill>
              </a:ln>
              <a:effectLst/>
            </c:spPr>
            <c:extLst>
              <c:ext xmlns:c16="http://schemas.microsoft.com/office/drawing/2014/chart" uri="{C3380CC4-5D6E-409C-BE32-E72D297353CC}">
                <c16:uniqueId val="{00000009-D6C3-8F4A-A594-7D10016DCD7E}"/>
              </c:ext>
            </c:extLst>
          </c:dPt>
          <c:dPt>
            <c:idx val="6"/>
            <c:invertIfNegative val="0"/>
            <c:bubble3D val="0"/>
            <c:spPr>
              <a:solidFill>
                <a:srgbClr val="92D050"/>
              </a:solidFill>
              <a:ln w="6350">
                <a:solidFill>
                  <a:schemeClr val="accent1"/>
                </a:solidFill>
              </a:ln>
              <a:effectLst/>
            </c:spPr>
            <c:extLst>
              <c:ext xmlns:c16="http://schemas.microsoft.com/office/drawing/2014/chart" uri="{C3380CC4-5D6E-409C-BE32-E72D297353CC}">
                <c16:uniqueId val="{0000000B-D6C3-8F4A-A594-7D10016DCD7E}"/>
              </c:ext>
            </c:extLst>
          </c:dPt>
          <c:dPt>
            <c:idx val="7"/>
            <c:invertIfNegative val="0"/>
            <c:bubble3D val="0"/>
            <c:spPr>
              <a:solidFill>
                <a:srgbClr val="CD4CB9"/>
              </a:solidFill>
              <a:ln w="6350">
                <a:solidFill>
                  <a:schemeClr val="accent1"/>
                </a:solidFill>
              </a:ln>
              <a:effectLst/>
            </c:spPr>
            <c:extLst>
              <c:ext xmlns:c16="http://schemas.microsoft.com/office/drawing/2014/chart" uri="{C3380CC4-5D6E-409C-BE32-E72D297353CC}">
                <c16:uniqueId val="{0000000D-D6C3-8F4A-A594-7D10016DCD7E}"/>
              </c:ext>
            </c:extLst>
          </c:dPt>
          <c:dLbls>
            <c:dLbl>
              <c:idx val="0"/>
              <c:tx>
                <c:rich>
                  <a:bodyPr/>
                  <a:lstStyle/>
                  <a:p>
                    <a:fld id="{F179E8C7-0C21-7B40-BC73-86C15C923428}" type="VALUE">
                      <a:rPr lang="en-US"/>
                      <a:pPr/>
                      <a:t>[ЗНАЧЕНИЕ]</a:t>
                    </a:fld>
                    <a:r>
                      <a:rPr lang="en-US" baseline="0"/>
                      <a:t> (40%)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6C3-8F4A-A594-7D10016DCD7E}"/>
                </c:ext>
              </c:extLst>
            </c:dLbl>
            <c:dLbl>
              <c:idx val="1"/>
              <c:tx>
                <c:rich>
                  <a:bodyPr/>
                  <a:lstStyle/>
                  <a:p>
                    <a:fld id="{6197AB5C-00E0-9643-BABE-E9D27C30E2A1}" type="VALUE">
                      <a:rPr lang="en-US"/>
                      <a:pPr/>
                      <a:t>[ЗНАЧЕНИЕ]</a:t>
                    </a:fld>
                    <a:r>
                      <a:rPr lang="en-US"/>
                      <a:t> (7.8%)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6C3-8F4A-A594-7D10016DCD7E}"/>
                </c:ext>
              </c:extLst>
            </c:dLbl>
            <c:dLbl>
              <c:idx val="2"/>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9FD353B3-5D43-D946-8E7E-F69EE245EEC0}" type="VALUE">
                      <a:rPr lang="en-US" sz="1400"/>
                      <a:pPr>
                        <a:defRPr sz="1400" b="0" i="0" u="none" strike="noStrike" kern="1200" baseline="0">
                          <a:solidFill>
                            <a:schemeClr val="tx1">
                              <a:lumMod val="75000"/>
                              <a:lumOff val="25000"/>
                            </a:schemeClr>
                          </a:solidFill>
                          <a:latin typeface="+mn-lt"/>
                          <a:ea typeface="+mn-ea"/>
                          <a:cs typeface="+mn-cs"/>
                        </a:defRPr>
                      </a:pPr>
                      <a:t>[ЗНАЧЕНИЕ]</a:t>
                    </a:fld>
                    <a:r>
                      <a:rPr lang="en-US" sz="1400"/>
                      <a:t> (20%)</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D6C3-8F4A-A594-7D10016DCD7E}"/>
                </c:ext>
              </c:extLst>
            </c:dLbl>
            <c:dLbl>
              <c:idx val="3"/>
              <c:tx>
                <c:rich>
                  <a:bodyPr/>
                  <a:lstStyle/>
                  <a:p>
                    <a:fld id="{384BB3E6-CD1C-5E46-BE7B-DE181D94D156}" type="VALUE">
                      <a:rPr lang="en-US"/>
                      <a:pPr/>
                      <a:t>[ЗНАЧЕНИЕ]</a:t>
                    </a:fld>
                    <a:r>
                      <a:rPr lang="en-US"/>
                      <a:t> (25.3%)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6C3-8F4A-A594-7D10016DCD7E}"/>
                </c:ext>
              </c:extLst>
            </c:dLbl>
            <c:dLbl>
              <c:idx val="4"/>
              <c:tx>
                <c:rich>
                  <a:bodyPr/>
                  <a:lstStyle/>
                  <a:p>
                    <a:fld id="{64B85A5E-B70A-7743-887A-142B1DF5E1DB}" type="VALUE">
                      <a:rPr lang="en-US"/>
                      <a:pPr/>
                      <a:t>[ЗНАЧЕНИЕ]</a:t>
                    </a:fld>
                    <a:r>
                      <a:rPr lang="en-US"/>
                      <a:t>(4.8%)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6C3-8F4A-A594-7D10016DCD7E}"/>
                </c:ext>
              </c:extLst>
            </c:dLbl>
            <c:dLbl>
              <c:idx val="5"/>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0E716197-B329-AF40-B7BD-EB989851585F}" type="VALUE">
                      <a:rPr lang="en-US" sz="1400"/>
                      <a:pPr>
                        <a:defRPr sz="1400" b="0" i="0" u="none" strike="noStrike" kern="1200" baseline="0">
                          <a:solidFill>
                            <a:schemeClr val="tx1">
                              <a:lumMod val="75000"/>
                              <a:lumOff val="25000"/>
                            </a:schemeClr>
                          </a:solidFill>
                          <a:latin typeface="+mn-lt"/>
                          <a:ea typeface="+mn-ea"/>
                          <a:cs typeface="+mn-cs"/>
                        </a:defRPr>
                      </a:pPr>
                      <a:t>[ЗНАЧЕНИЕ]</a:t>
                    </a:fld>
                    <a:r>
                      <a:rPr lang="en-US" sz="1400"/>
                      <a:t>(0.97%)</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D6C3-8F4A-A594-7D10016DCD7E}"/>
                </c:ext>
              </c:extLst>
            </c:dLbl>
            <c:dLbl>
              <c:idx val="6"/>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7FE574CB-06D1-544C-8160-468712E823B5}" type="VALUE">
                      <a:rPr lang="en-US" sz="1400"/>
                      <a:pPr>
                        <a:defRPr sz="1400" b="0" i="0" u="none" strike="noStrike" kern="1200" baseline="0">
                          <a:solidFill>
                            <a:schemeClr val="tx1">
                              <a:lumMod val="75000"/>
                              <a:lumOff val="25000"/>
                            </a:schemeClr>
                          </a:solidFill>
                          <a:latin typeface="+mn-lt"/>
                          <a:ea typeface="+mn-ea"/>
                          <a:cs typeface="+mn-cs"/>
                        </a:defRPr>
                      </a:pPr>
                      <a:t>[ЗНАЧЕНИЕ]</a:t>
                    </a:fld>
                    <a:r>
                      <a:rPr lang="en-US" sz="1400"/>
                      <a:t>(0.48%)</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D6C3-8F4A-A594-7D10016DCD7E}"/>
                </c:ext>
              </c:extLst>
            </c:dLbl>
            <c:dLbl>
              <c:idx val="7"/>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95B125B2-EA4D-804A-A912-D5CDD5742B54}" type="VALUE">
                      <a:rPr lang="en-US" sz="1400"/>
                      <a:pPr>
                        <a:defRPr sz="1400" b="0" i="0" u="none" strike="noStrike" kern="1200" baseline="0">
                          <a:solidFill>
                            <a:schemeClr val="tx1">
                              <a:lumMod val="75000"/>
                              <a:lumOff val="25000"/>
                            </a:schemeClr>
                          </a:solidFill>
                          <a:latin typeface="+mn-lt"/>
                          <a:ea typeface="+mn-ea"/>
                          <a:cs typeface="+mn-cs"/>
                        </a:defRPr>
                      </a:pPr>
                      <a:t>[ЗНАЧЕНИЕ]</a:t>
                    </a:fld>
                    <a:r>
                      <a:rPr lang="en-US" sz="1400"/>
                      <a:t>(0.48%)</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D-D6C3-8F4A-A594-7D10016DCD7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Xərçəng</c:v>
                </c:pt>
                <c:pt idx="1">
                  <c:v>Vərəm</c:v>
                </c:pt>
                <c:pt idx="2">
                  <c:v>Post op</c:v>
                </c:pt>
                <c:pt idx="3">
                  <c:v>İdiopatik</c:v>
                </c:pt>
                <c:pt idx="4">
                  <c:v>Qrip</c:v>
                </c:pt>
                <c:pt idx="5">
                  <c:v>Skleroderma</c:v>
                </c:pt>
                <c:pt idx="6">
                  <c:v>Uremik</c:v>
                </c:pt>
                <c:pt idx="7">
                  <c:v>Xiloperikard</c:v>
                </c:pt>
              </c:strCache>
            </c:strRef>
          </c:cat>
          <c:val>
            <c:numRef>
              <c:f>Sheet1!$B$2:$B$9</c:f>
              <c:numCache>
                <c:formatCode>General</c:formatCode>
                <c:ptCount val="8"/>
                <c:pt idx="0">
                  <c:v>82</c:v>
                </c:pt>
                <c:pt idx="1">
                  <c:v>16</c:v>
                </c:pt>
                <c:pt idx="2">
                  <c:v>41</c:v>
                </c:pt>
                <c:pt idx="3">
                  <c:v>52</c:v>
                </c:pt>
                <c:pt idx="4">
                  <c:v>10</c:v>
                </c:pt>
                <c:pt idx="5">
                  <c:v>2</c:v>
                </c:pt>
                <c:pt idx="6">
                  <c:v>1</c:v>
                </c:pt>
                <c:pt idx="7">
                  <c:v>1</c:v>
                </c:pt>
              </c:numCache>
            </c:numRef>
          </c:val>
          <c:extLst>
            <c:ext xmlns:c16="http://schemas.microsoft.com/office/drawing/2014/chart" uri="{C3380CC4-5D6E-409C-BE32-E72D297353CC}">
              <c16:uniqueId val="{0000000F-D6C3-8F4A-A594-7D10016DCD7E}"/>
            </c:ext>
          </c:extLst>
        </c:ser>
        <c:dLbls>
          <c:dLblPos val="outEnd"/>
          <c:showLegendKey val="0"/>
          <c:showVal val="1"/>
          <c:showCatName val="0"/>
          <c:showSerName val="0"/>
          <c:showPercent val="0"/>
          <c:showBubbleSize val="0"/>
        </c:dLbls>
        <c:gapWidth val="19"/>
        <c:axId val="298470928"/>
        <c:axId val="298985800"/>
      </c:barChart>
      <c:catAx>
        <c:axId val="29847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298985800"/>
        <c:crosses val="autoZero"/>
        <c:auto val="1"/>
        <c:lblAlgn val="ctr"/>
        <c:lblOffset val="100"/>
        <c:noMultiLvlLbl val="0"/>
      </c:catAx>
      <c:valAx>
        <c:axId val="2989858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az-Latn-AZ" sz="1800" b="1"/>
                  <a:t>Xəstə sayı</a:t>
                </a:r>
                <a:endParaRPr lang="ru-RU" sz="1800" b="1"/>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298470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73427-5F35-5C49-839F-AC05B60F2A2E}" type="doc">
      <dgm:prSet loTypeId="urn:microsoft.com/office/officeart/2005/8/layout/hProcess11" loCatId="process" qsTypeId="urn:microsoft.com/office/officeart/2005/8/quickstyle/3d2" qsCatId="3D" csTypeId="urn:microsoft.com/office/officeart/2005/8/colors/accent2_3" csCatId="accent2" phldr="1"/>
      <dgm:spPr/>
      <dgm:t>
        <a:bodyPr/>
        <a:lstStyle/>
        <a:p>
          <a:endParaRPr lang="ru-RU"/>
        </a:p>
      </dgm:t>
    </dgm:pt>
    <dgm:pt modelId="{2A3F1588-A66A-1846-9354-B35DD3B95E9E}">
      <dgm:prSet/>
      <dgm:spPr/>
      <dgm:t>
        <a:bodyPr/>
        <a:lstStyle/>
        <a:p>
          <a:r>
            <a:rPr lang="en-US" dirty="0"/>
            <a:t>2008 - 2023</a:t>
          </a:r>
          <a:endParaRPr lang="x-none" dirty="0"/>
        </a:p>
      </dgm:t>
    </dgm:pt>
    <dgm:pt modelId="{BAFE21F1-521E-504C-B3CF-3E7A854E3C5C}" type="parTrans" cxnId="{DDA25171-8319-C94B-BFC4-F509A8AFDDB3}">
      <dgm:prSet/>
      <dgm:spPr/>
      <dgm:t>
        <a:bodyPr/>
        <a:lstStyle/>
        <a:p>
          <a:endParaRPr lang="ru-RU"/>
        </a:p>
      </dgm:t>
    </dgm:pt>
    <dgm:pt modelId="{88526889-6C62-B145-8FD7-83794040F9AC}" type="sibTrans" cxnId="{DDA25171-8319-C94B-BFC4-F509A8AFDDB3}">
      <dgm:prSet/>
      <dgm:spPr/>
      <dgm:t>
        <a:bodyPr/>
        <a:lstStyle/>
        <a:p>
          <a:endParaRPr lang="ru-RU"/>
        </a:p>
      </dgm:t>
    </dgm:pt>
    <dgm:pt modelId="{873FDF55-52F4-9D4D-9147-C8A44115B914}" type="pres">
      <dgm:prSet presAssocID="{55773427-5F35-5C49-839F-AC05B60F2A2E}" presName="Name0" presStyleCnt="0">
        <dgm:presLayoutVars>
          <dgm:dir/>
          <dgm:resizeHandles val="exact"/>
        </dgm:presLayoutVars>
      </dgm:prSet>
      <dgm:spPr/>
    </dgm:pt>
    <dgm:pt modelId="{54B8DD90-05F5-724B-B70B-2084F99C7F2D}" type="pres">
      <dgm:prSet presAssocID="{55773427-5F35-5C49-839F-AC05B60F2A2E}" presName="arrow" presStyleLbl="bgShp" presStyleIdx="0" presStyleCnt="1" custScaleY="154513" custLinFactNeighborY="5925"/>
      <dgm:spPr/>
    </dgm:pt>
    <dgm:pt modelId="{B8E144FA-840C-4246-A5C4-EEBA97BF7439}" type="pres">
      <dgm:prSet presAssocID="{55773427-5F35-5C49-839F-AC05B60F2A2E}" presName="points" presStyleCnt="0"/>
      <dgm:spPr/>
    </dgm:pt>
    <dgm:pt modelId="{FCBE195B-9EAB-CA48-8729-D5AD97446BA6}" type="pres">
      <dgm:prSet presAssocID="{2A3F1588-A66A-1846-9354-B35DD3B95E9E}" presName="compositeA" presStyleCnt="0"/>
      <dgm:spPr/>
    </dgm:pt>
    <dgm:pt modelId="{3DD01AAB-F073-3A41-8847-748B73462B37}" type="pres">
      <dgm:prSet presAssocID="{2A3F1588-A66A-1846-9354-B35DD3B95E9E}" presName="textA" presStyleLbl="revTx" presStyleIdx="0" presStyleCnt="1" custLinFactNeighborX="3140" custLinFactNeighborY="5373">
        <dgm:presLayoutVars>
          <dgm:bulletEnabled val="1"/>
        </dgm:presLayoutVars>
      </dgm:prSet>
      <dgm:spPr/>
    </dgm:pt>
    <dgm:pt modelId="{3C5FC6A7-FAD9-9742-AB49-112875F9AAD5}" type="pres">
      <dgm:prSet presAssocID="{2A3F1588-A66A-1846-9354-B35DD3B95E9E}" presName="circleA" presStyleLbl="node1" presStyleIdx="0" presStyleCnt="1" custScaleX="825946" custScaleY="293971" custLinFactNeighborX="77200" custLinFactNeighborY="27587"/>
      <dgm:spPr/>
    </dgm:pt>
    <dgm:pt modelId="{3B0A5B96-2A71-224D-B8D1-86D5F15B1632}" type="pres">
      <dgm:prSet presAssocID="{2A3F1588-A66A-1846-9354-B35DD3B95E9E}" presName="spaceA" presStyleCnt="0"/>
      <dgm:spPr/>
    </dgm:pt>
  </dgm:ptLst>
  <dgm:cxnLst>
    <dgm:cxn modelId="{1B501233-1C09-48BC-B869-1D31C3447176}" type="presOf" srcId="{55773427-5F35-5C49-839F-AC05B60F2A2E}" destId="{873FDF55-52F4-9D4D-9147-C8A44115B914}" srcOrd="0" destOrd="0" presId="urn:microsoft.com/office/officeart/2005/8/layout/hProcess11"/>
    <dgm:cxn modelId="{DDA25171-8319-C94B-BFC4-F509A8AFDDB3}" srcId="{55773427-5F35-5C49-839F-AC05B60F2A2E}" destId="{2A3F1588-A66A-1846-9354-B35DD3B95E9E}" srcOrd="0" destOrd="0" parTransId="{BAFE21F1-521E-504C-B3CF-3E7A854E3C5C}" sibTransId="{88526889-6C62-B145-8FD7-83794040F9AC}"/>
    <dgm:cxn modelId="{B4E25FE5-D611-4F78-8B39-3EDB6BA87461}" type="presOf" srcId="{2A3F1588-A66A-1846-9354-B35DD3B95E9E}" destId="{3DD01AAB-F073-3A41-8847-748B73462B37}" srcOrd="0" destOrd="0" presId="urn:microsoft.com/office/officeart/2005/8/layout/hProcess11"/>
    <dgm:cxn modelId="{6F230E11-52FD-436B-AC05-313B5ED20D7C}" type="presParOf" srcId="{873FDF55-52F4-9D4D-9147-C8A44115B914}" destId="{54B8DD90-05F5-724B-B70B-2084F99C7F2D}" srcOrd="0" destOrd="0" presId="urn:microsoft.com/office/officeart/2005/8/layout/hProcess11"/>
    <dgm:cxn modelId="{D4470DCC-0A0C-4F0A-A079-6BCAEF11AE35}" type="presParOf" srcId="{873FDF55-52F4-9D4D-9147-C8A44115B914}" destId="{B8E144FA-840C-4246-A5C4-EEBA97BF7439}" srcOrd="1" destOrd="0" presId="urn:microsoft.com/office/officeart/2005/8/layout/hProcess11"/>
    <dgm:cxn modelId="{3B2F8BD2-8719-466A-B30D-041FF2851E7E}" type="presParOf" srcId="{B8E144FA-840C-4246-A5C4-EEBA97BF7439}" destId="{FCBE195B-9EAB-CA48-8729-D5AD97446BA6}" srcOrd="0" destOrd="0" presId="urn:microsoft.com/office/officeart/2005/8/layout/hProcess11"/>
    <dgm:cxn modelId="{8BD6855C-A275-4A18-AB06-848ACEAE972E}" type="presParOf" srcId="{FCBE195B-9EAB-CA48-8729-D5AD97446BA6}" destId="{3DD01AAB-F073-3A41-8847-748B73462B37}" srcOrd="0" destOrd="0" presId="urn:microsoft.com/office/officeart/2005/8/layout/hProcess11"/>
    <dgm:cxn modelId="{A0AD65C6-2924-410B-B30D-E7F9257AA6E3}" type="presParOf" srcId="{FCBE195B-9EAB-CA48-8729-D5AD97446BA6}" destId="{3C5FC6A7-FAD9-9742-AB49-112875F9AAD5}" srcOrd="1" destOrd="0" presId="urn:microsoft.com/office/officeart/2005/8/layout/hProcess11"/>
    <dgm:cxn modelId="{A1CFE680-D80A-44FE-9FBA-644C11AD0DBA}" type="presParOf" srcId="{FCBE195B-9EAB-CA48-8729-D5AD97446BA6}" destId="{3B0A5B96-2A71-224D-B8D1-86D5F15B163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3296E6-07D2-A441-8344-23FD4666EC25}" type="doc">
      <dgm:prSet loTypeId="urn:microsoft.com/office/officeart/2005/8/layout/arrow2" loCatId="process" qsTypeId="urn:microsoft.com/office/officeart/2005/8/quickstyle/3d1" qsCatId="3D" csTypeId="urn:microsoft.com/office/officeart/2005/8/colors/accent1_2" csCatId="accent1" phldr="1"/>
      <dgm:spPr/>
    </dgm:pt>
    <dgm:pt modelId="{CC5554D7-0069-AC43-8DB2-CD6814FDDF88}">
      <dgm:prSet phldrT="[Текст]"/>
      <dgm:spPr/>
      <dgm:t>
        <a:bodyPr/>
        <a:lstStyle/>
        <a:p>
          <a:r>
            <a:rPr lang="az-Latn-AZ" dirty="0"/>
            <a:t>18</a:t>
          </a:r>
          <a:endParaRPr lang="ru-RU" dirty="0"/>
        </a:p>
      </dgm:t>
    </dgm:pt>
    <dgm:pt modelId="{5E85490A-EB68-BD4B-B38D-7D01AFBF89F3}" type="parTrans" cxnId="{48B7EE2C-5819-D848-8A7F-3DB8725EC4B5}">
      <dgm:prSet/>
      <dgm:spPr/>
      <dgm:t>
        <a:bodyPr/>
        <a:lstStyle/>
        <a:p>
          <a:endParaRPr lang="ru-RU"/>
        </a:p>
      </dgm:t>
    </dgm:pt>
    <dgm:pt modelId="{F10A4E4C-2B1F-E743-AC79-55006CB76323}" type="sibTrans" cxnId="{48B7EE2C-5819-D848-8A7F-3DB8725EC4B5}">
      <dgm:prSet/>
      <dgm:spPr/>
      <dgm:t>
        <a:bodyPr/>
        <a:lstStyle/>
        <a:p>
          <a:endParaRPr lang="ru-RU"/>
        </a:p>
      </dgm:t>
    </dgm:pt>
    <dgm:pt modelId="{07C1E28C-432F-974D-89D5-B236B7BC67A2}">
      <dgm:prSet phldrT="[Текст]"/>
      <dgm:spPr/>
      <dgm:t>
        <a:bodyPr/>
        <a:lstStyle/>
        <a:p>
          <a:r>
            <a:rPr lang="az-Latn-AZ" dirty="0"/>
            <a:t>82 </a:t>
          </a:r>
          <a:endParaRPr lang="ru-RU" dirty="0"/>
        </a:p>
      </dgm:t>
    </dgm:pt>
    <dgm:pt modelId="{6FD3D754-D7AD-BA4E-AA1C-0AA5DC70EE24}" type="parTrans" cxnId="{B1292F93-D07C-C14E-8870-427602B217D8}">
      <dgm:prSet/>
      <dgm:spPr/>
      <dgm:t>
        <a:bodyPr/>
        <a:lstStyle/>
        <a:p>
          <a:endParaRPr lang="ru-RU"/>
        </a:p>
      </dgm:t>
    </dgm:pt>
    <dgm:pt modelId="{CE40E804-F339-274E-92D9-8B988AADA187}" type="sibTrans" cxnId="{B1292F93-D07C-C14E-8870-427602B217D8}">
      <dgm:prSet/>
      <dgm:spPr/>
      <dgm:t>
        <a:bodyPr/>
        <a:lstStyle/>
        <a:p>
          <a:endParaRPr lang="ru-RU"/>
        </a:p>
      </dgm:t>
    </dgm:pt>
    <dgm:pt modelId="{FD1459A9-8E46-7048-A2D9-B7F7834DDCC2}" type="pres">
      <dgm:prSet presAssocID="{373296E6-07D2-A441-8344-23FD4666EC25}" presName="arrowDiagram" presStyleCnt="0">
        <dgm:presLayoutVars>
          <dgm:chMax val="5"/>
          <dgm:dir/>
          <dgm:resizeHandles val="exact"/>
        </dgm:presLayoutVars>
      </dgm:prSet>
      <dgm:spPr/>
    </dgm:pt>
    <dgm:pt modelId="{6A54FFFB-54A1-764D-B786-1DA40C734F83}" type="pres">
      <dgm:prSet presAssocID="{373296E6-07D2-A441-8344-23FD4666EC25}" presName="arrow" presStyleLbl="bgShp" presStyleIdx="0" presStyleCnt="1" custLinFactNeighborX="0" custLinFactNeighborY="-8597"/>
      <dgm:spPr/>
    </dgm:pt>
    <dgm:pt modelId="{5D118651-1319-2C46-8950-2DC0A6814645}" type="pres">
      <dgm:prSet presAssocID="{373296E6-07D2-A441-8344-23FD4666EC25}" presName="arrowDiagram2" presStyleCnt="0"/>
      <dgm:spPr/>
    </dgm:pt>
    <dgm:pt modelId="{792A9B9A-322B-2C48-B49B-36B74DFFAC1D}" type="pres">
      <dgm:prSet presAssocID="{CC5554D7-0069-AC43-8DB2-CD6814FDDF88}" presName="bullet2a" presStyleLbl="node1" presStyleIdx="0" presStyleCnt="2" custLinFactX="-17244" custLinFactNeighborX="-100000" custLinFactNeighborY="73278"/>
      <dgm:spPr/>
    </dgm:pt>
    <dgm:pt modelId="{C01B34B2-0D3C-FE4E-8B49-76EE2210FCCD}" type="pres">
      <dgm:prSet presAssocID="{CC5554D7-0069-AC43-8DB2-CD6814FDDF88}" presName="textBox2a" presStyleLbl="revTx" presStyleIdx="0" presStyleCnt="2" custScaleX="48224" custScaleY="51200" custLinFactNeighborX="-50193" custLinFactNeighborY="9665">
        <dgm:presLayoutVars>
          <dgm:bulletEnabled val="1"/>
        </dgm:presLayoutVars>
      </dgm:prSet>
      <dgm:spPr/>
    </dgm:pt>
    <dgm:pt modelId="{D7D349DC-A89D-964F-BE6B-5FD67B5E13A6}" type="pres">
      <dgm:prSet presAssocID="{07C1E28C-432F-974D-89D5-B236B7BC67A2}" presName="bullet2b" presStyleLbl="node1" presStyleIdx="1" presStyleCnt="2"/>
      <dgm:spPr/>
    </dgm:pt>
    <dgm:pt modelId="{ED322313-0FCD-1B43-A9FA-361C54567DB5}" type="pres">
      <dgm:prSet presAssocID="{07C1E28C-432F-974D-89D5-B236B7BC67A2}" presName="textBox2b" presStyleLbl="revTx" presStyleIdx="1" presStyleCnt="2" custScaleY="51237" custLinFactNeighborX="-2104" custLinFactNeighborY="-13637">
        <dgm:presLayoutVars>
          <dgm:bulletEnabled val="1"/>
        </dgm:presLayoutVars>
      </dgm:prSet>
      <dgm:spPr/>
    </dgm:pt>
  </dgm:ptLst>
  <dgm:cxnLst>
    <dgm:cxn modelId="{CC51AE17-C18E-4791-9D7F-31FC1DD35858}" type="presOf" srcId="{CC5554D7-0069-AC43-8DB2-CD6814FDDF88}" destId="{C01B34B2-0D3C-FE4E-8B49-76EE2210FCCD}" srcOrd="0" destOrd="0" presId="urn:microsoft.com/office/officeart/2005/8/layout/arrow2"/>
    <dgm:cxn modelId="{48B7EE2C-5819-D848-8A7F-3DB8725EC4B5}" srcId="{373296E6-07D2-A441-8344-23FD4666EC25}" destId="{CC5554D7-0069-AC43-8DB2-CD6814FDDF88}" srcOrd="0" destOrd="0" parTransId="{5E85490A-EB68-BD4B-B38D-7D01AFBF89F3}" sibTransId="{F10A4E4C-2B1F-E743-AC79-55006CB76323}"/>
    <dgm:cxn modelId="{C8F67E2E-E9B3-4F40-832B-9E390CE971F7}" type="presOf" srcId="{373296E6-07D2-A441-8344-23FD4666EC25}" destId="{FD1459A9-8E46-7048-A2D9-B7F7834DDCC2}" srcOrd="0" destOrd="0" presId="urn:microsoft.com/office/officeart/2005/8/layout/arrow2"/>
    <dgm:cxn modelId="{95885934-0C84-48C8-B0D8-470F2449F1C2}" type="presOf" srcId="{07C1E28C-432F-974D-89D5-B236B7BC67A2}" destId="{ED322313-0FCD-1B43-A9FA-361C54567DB5}" srcOrd="0" destOrd="0" presId="urn:microsoft.com/office/officeart/2005/8/layout/arrow2"/>
    <dgm:cxn modelId="{B1292F93-D07C-C14E-8870-427602B217D8}" srcId="{373296E6-07D2-A441-8344-23FD4666EC25}" destId="{07C1E28C-432F-974D-89D5-B236B7BC67A2}" srcOrd="1" destOrd="0" parTransId="{6FD3D754-D7AD-BA4E-AA1C-0AA5DC70EE24}" sibTransId="{CE40E804-F339-274E-92D9-8B988AADA187}"/>
    <dgm:cxn modelId="{C882E2EC-946F-4ECF-B8EF-C5BAF8F02042}" type="presParOf" srcId="{FD1459A9-8E46-7048-A2D9-B7F7834DDCC2}" destId="{6A54FFFB-54A1-764D-B786-1DA40C734F83}" srcOrd="0" destOrd="0" presId="urn:microsoft.com/office/officeart/2005/8/layout/arrow2"/>
    <dgm:cxn modelId="{098DB602-8F27-4EB0-87AA-3646DD4BC42C}" type="presParOf" srcId="{FD1459A9-8E46-7048-A2D9-B7F7834DDCC2}" destId="{5D118651-1319-2C46-8950-2DC0A6814645}" srcOrd="1" destOrd="0" presId="urn:microsoft.com/office/officeart/2005/8/layout/arrow2"/>
    <dgm:cxn modelId="{A93646E8-EBA6-413D-AF83-614FE4939249}" type="presParOf" srcId="{5D118651-1319-2C46-8950-2DC0A6814645}" destId="{792A9B9A-322B-2C48-B49B-36B74DFFAC1D}" srcOrd="0" destOrd="0" presId="urn:microsoft.com/office/officeart/2005/8/layout/arrow2"/>
    <dgm:cxn modelId="{8927D2D0-B66B-41DA-9E4B-A0125C388511}" type="presParOf" srcId="{5D118651-1319-2C46-8950-2DC0A6814645}" destId="{C01B34B2-0D3C-FE4E-8B49-76EE2210FCCD}" srcOrd="1" destOrd="0" presId="urn:microsoft.com/office/officeart/2005/8/layout/arrow2"/>
    <dgm:cxn modelId="{705BA763-B86F-4C1B-9C8B-F9BFDE39FB28}" type="presParOf" srcId="{5D118651-1319-2C46-8950-2DC0A6814645}" destId="{D7D349DC-A89D-964F-BE6B-5FD67B5E13A6}" srcOrd="2" destOrd="0" presId="urn:microsoft.com/office/officeart/2005/8/layout/arrow2"/>
    <dgm:cxn modelId="{2EC6ABEC-7C9A-44D0-950E-5B9613D82D42}" type="presParOf" srcId="{5D118651-1319-2C46-8950-2DC0A6814645}" destId="{ED322313-0FCD-1B43-A9FA-361C54567DB5}"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72A42E-2AFA-BF43-865F-F23DABC5AA0A}"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ru-RU"/>
        </a:p>
      </dgm:t>
    </dgm:pt>
    <dgm:pt modelId="{1A2F5067-8992-BB48-9B64-4D2BFBD0078F}">
      <dgm:prSet phldrT="[Текст]"/>
      <dgm:spPr/>
      <dgm:t>
        <a:bodyPr/>
        <a:lstStyle/>
        <a:p>
          <a:r>
            <a:rPr lang="az-Latn-AZ" dirty="0"/>
            <a:t>200 ml</a:t>
          </a:r>
          <a:endParaRPr lang="ru-RU" dirty="0"/>
        </a:p>
      </dgm:t>
    </dgm:pt>
    <dgm:pt modelId="{CAFD0D8D-01A8-9C4D-A75B-935A9700554D}" type="parTrans" cxnId="{C4D29FDF-C857-3142-AEB2-3C6AE13AEA5B}">
      <dgm:prSet/>
      <dgm:spPr/>
      <dgm:t>
        <a:bodyPr/>
        <a:lstStyle/>
        <a:p>
          <a:endParaRPr lang="ru-RU"/>
        </a:p>
      </dgm:t>
    </dgm:pt>
    <dgm:pt modelId="{750B01CA-BF9F-B04C-9150-1F99D709CACB}" type="sibTrans" cxnId="{C4D29FDF-C857-3142-AEB2-3C6AE13AEA5B}">
      <dgm:prSet/>
      <dgm:spPr/>
      <dgm:t>
        <a:bodyPr/>
        <a:lstStyle/>
        <a:p>
          <a:endParaRPr lang="ru-RU"/>
        </a:p>
      </dgm:t>
    </dgm:pt>
    <dgm:pt modelId="{13CE39B6-1B4D-4647-B447-22E9F0E38246}">
      <dgm:prSet phldrT="[Текст]"/>
      <dgm:spPr/>
      <dgm:t>
        <a:bodyPr/>
        <a:lstStyle/>
        <a:p>
          <a:r>
            <a:rPr lang="az-Latn-AZ" dirty="0"/>
            <a:t>1500 ml</a:t>
          </a:r>
          <a:endParaRPr lang="ru-RU" dirty="0"/>
        </a:p>
      </dgm:t>
    </dgm:pt>
    <dgm:pt modelId="{04E60037-0094-BB46-8BF3-EBFBDC33280B}" type="parTrans" cxnId="{0EDAD455-6D6A-8D41-A930-54963175E600}">
      <dgm:prSet/>
      <dgm:spPr/>
      <dgm:t>
        <a:bodyPr/>
        <a:lstStyle/>
        <a:p>
          <a:endParaRPr lang="ru-RU"/>
        </a:p>
      </dgm:t>
    </dgm:pt>
    <dgm:pt modelId="{0DBAAE76-C94F-FC41-81C7-2A2B127FB6FA}" type="sibTrans" cxnId="{0EDAD455-6D6A-8D41-A930-54963175E600}">
      <dgm:prSet/>
      <dgm:spPr/>
      <dgm:t>
        <a:bodyPr/>
        <a:lstStyle/>
        <a:p>
          <a:endParaRPr lang="ru-RU"/>
        </a:p>
      </dgm:t>
    </dgm:pt>
    <dgm:pt modelId="{D5E4E14D-8585-024A-BBCB-5FAAF87D5968}">
      <dgm:prSet phldrT="[Текст]"/>
      <dgm:spPr/>
      <dgm:t>
        <a:bodyPr/>
        <a:lstStyle/>
        <a:p>
          <a:r>
            <a:rPr lang="az-Latn-AZ" dirty="0"/>
            <a:t>4000 ml</a:t>
          </a:r>
          <a:endParaRPr lang="ru-RU" dirty="0"/>
        </a:p>
      </dgm:t>
    </dgm:pt>
    <dgm:pt modelId="{4A543469-93D4-BD4A-BA8C-FEA8F0C2314F}" type="parTrans" cxnId="{58F51192-119F-FE40-8ABE-9B76F7531F5C}">
      <dgm:prSet/>
      <dgm:spPr/>
      <dgm:t>
        <a:bodyPr/>
        <a:lstStyle/>
        <a:p>
          <a:endParaRPr lang="ru-RU"/>
        </a:p>
      </dgm:t>
    </dgm:pt>
    <dgm:pt modelId="{01C20957-4B0E-4146-AFB9-C030AD2137D3}" type="sibTrans" cxnId="{58F51192-119F-FE40-8ABE-9B76F7531F5C}">
      <dgm:prSet/>
      <dgm:spPr/>
      <dgm:t>
        <a:bodyPr/>
        <a:lstStyle/>
        <a:p>
          <a:endParaRPr lang="ru-RU"/>
        </a:p>
      </dgm:t>
    </dgm:pt>
    <dgm:pt modelId="{DD22C118-DD8B-C449-A35C-4A6B8318C79B}" type="pres">
      <dgm:prSet presAssocID="{9572A42E-2AFA-BF43-865F-F23DABC5AA0A}" presName="Name0" presStyleCnt="0">
        <dgm:presLayoutVars>
          <dgm:chMax val="7"/>
          <dgm:chPref val="7"/>
          <dgm:dir/>
          <dgm:animOne val="branch"/>
          <dgm:animLvl val="lvl"/>
        </dgm:presLayoutVars>
      </dgm:prSet>
      <dgm:spPr/>
    </dgm:pt>
    <dgm:pt modelId="{FA7E4381-979F-A94E-AC28-73B9FFFBFA86}" type="pres">
      <dgm:prSet presAssocID="{1A2F5067-8992-BB48-9B64-4D2BFBD0078F}" presName="composite" presStyleCnt="0"/>
      <dgm:spPr/>
    </dgm:pt>
    <dgm:pt modelId="{F6155A6E-6EBA-8A4E-996E-840923E12238}" type="pres">
      <dgm:prSet presAssocID="{1A2F5067-8992-BB48-9B64-4D2BFBD0078F}" presName="BackAccent" presStyleLbl="bgShp" presStyleIdx="0" presStyleCnt="3"/>
      <dgm:spPr/>
    </dgm:pt>
    <dgm:pt modelId="{92BECFD5-DF90-5D4D-9E14-6662075BE59D}" type="pres">
      <dgm:prSet presAssocID="{1A2F5067-8992-BB48-9B64-4D2BFBD0078F}" presName="Accent" presStyleLbl="alignNode1" presStyleIdx="0" presStyleCnt="3"/>
      <dgm:spPr/>
    </dgm:pt>
    <dgm:pt modelId="{C454E268-79D7-B048-A34B-4B1EA6E46CC8}" type="pres">
      <dgm:prSet presAssocID="{1A2F5067-8992-BB48-9B64-4D2BFBD0078F}" presName="Child" presStyleLbl="revTx" presStyleIdx="0" presStyleCnt="3">
        <dgm:presLayoutVars>
          <dgm:chMax val="0"/>
          <dgm:chPref val="0"/>
          <dgm:bulletEnabled val="1"/>
        </dgm:presLayoutVars>
      </dgm:prSet>
      <dgm:spPr/>
    </dgm:pt>
    <dgm:pt modelId="{EF267E58-FBE0-6A4C-AFED-95D3BCC434AC}" type="pres">
      <dgm:prSet presAssocID="{1A2F5067-8992-BB48-9B64-4D2BFBD0078F}" presName="Parent" presStyleLbl="revTx" presStyleIdx="0" presStyleCnt="3">
        <dgm:presLayoutVars>
          <dgm:chMax val="1"/>
          <dgm:chPref val="1"/>
          <dgm:bulletEnabled val="1"/>
        </dgm:presLayoutVars>
      </dgm:prSet>
      <dgm:spPr/>
    </dgm:pt>
    <dgm:pt modelId="{43DA0755-7817-414E-8790-41BAF0F04842}" type="pres">
      <dgm:prSet presAssocID="{750B01CA-BF9F-B04C-9150-1F99D709CACB}" presName="sibTrans" presStyleCnt="0"/>
      <dgm:spPr/>
    </dgm:pt>
    <dgm:pt modelId="{89B0D15B-CDAE-124F-9E10-3FAB77998FF5}" type="pres">
      <dgm:prSet presAssocID="{13CE39B6-1B4D-4647-B447-22E9F0E38246}" presName="composite" presStyleCnt="0"/>
      <dgm:spPr/>
    </dgm:pt>
    <dgm:pt modelId="{0D7B9E73-1665-FA40-958E-0B182A7A1D40}" type="pres">
      <dgm:prSet presAssocID="{13CE39B6-1B4D-4647-B447-22E9F0E38246}" presName="BackAccent" presStyleLbl="bgShp" presStyleIdx="1" presStyleCnt="3"/>
      <dgm:spPr/>
    </dgm:pt>
    <dgm:pt modelId="{A570F181-AFFA-814B-B03A-BF1E7D395C0C}" type="pres">
      <dgm:prSet presAssocID="{13CE39B6-1B4D-4647-B447-22E9F0E38246}" presName="Accent" presStyleLbl="alignNode1" presStyleIdx="1" presStyleCnt="3"/>
      <dgm:spPr/>
    </dgm:pt>
    <dgm:pt modelId="{D52BFAE1-FC69-5041-90B9-47DF4A75003E}" type="pres">
      <dgm:prSet presAssocID="{13CE39B6-1B4D-4647-B447-22E9F0E38246}" presName="Child" presStyleLbl="revTx" presStyleIdx="0" presStyleCnt="3">
        <dgm:presLayoutVars>
          <dgm:chMax val="0"/>
          <dgm:chPref val="0"/>
          <dgm:bulletEnabled val="1"/>
        </dgm:presLayoutVars>
      </dgm:prSet>
      <dgm:spPr/>
    </dgm:pt>
    <dgm:pt modelId="{95B9126A-0915-D24C-BDC9-C980325ED0F7}" type="pres">
      <dgm:prSet presAssocID="{13CE39B6-1B4D-4647-B447-22E9F0E38246}" presName="Parent" presStyleLbl="revTx" presStyleIdx="1" presStyleCnt="3">
        <dgm:presLayoutVars>
          <dgm:chMax val="1"/>
          <dgm:chPref val="1"/>
          <dgm:bulletEnabled val="1"/>
        </dgm:presLayoutVars>
      </dgm:prSet>
      <dgm:spPr/>
    </dgm:pt>
    <dgm:pt modelId="{17A1D239-ECA1-C546-83F9-44551D56C611}" type="pres">
      <dgm:prSet presAssocID="{0DBAAE76-C94F-FC41-81C7-2A2B127FB6FA}" presName="sibTrans" presStyleCnt="0"/>
      <dgm:spPr/>
    </dgm:pt>
    <dgm:pt modelId="{517F90D0-E213-A846-8851-957EEC34BF7D}" type="pres">
      <dgm:prSet presAssocID="{D5E4E14D-8585-024A-BBCB-5FAAF87D5968}" presName="composite" presStyleCnt="0"/>
      <dgm:spPr/>
    </dgm:pt>
    <dgm:pt modelId="{8B4A9787-FCC0-A944-BAAB-4C8E79EAFEFF}" type="pres">
      <dgm:prSet presAssocID="{D5E4E14D-8585-024A-BBCB-5FAAF87D5968}" presName="BackAccent" presStyleLbl="bgShp" presStyleIdx="2" presStyleCnt="3"/>
      <dgm:spPr/>
    </dgm:pt>
    <dgm:pt modelId="{7F7F51DB-C44A-F14C-992C-09AE93E32C39}" type="pres">
      <dgm:prSet presAssocID="{D5E4E14D-8585-024A-BBCB-5FAAF87D5968}" presName="Accent" presStyleLbl="alignNode1" presStyleIdx="2" presStyleCnt="3"/>
      <dgm:spPr/>
    </dgm:pt>
    <dgm:pt modelId="{538EC5B2-B697-184E-86F2-581E1F4527FF}" type="pres">
      <dgm:prSet presAssocID="{D5E4E14D-8585-024A-BBCB-5FAAF87D5968}" presName="Child" presStyleLbl="revTx" presStyleIdx="1" presStyleCnt="3">
        <dgm:presLayoutVars>
          <dgm:chMax val="0"/>
          <dgm:chPref val="0"/>
          <dgm:bulletEnabled val="1"/>
        </dgm:presLayoutVars>
      </dgm:prSet>
      <dgm:spPr/>
    </dgm:pt>
    <dgm:pt modelId="{2B170C2E-C503-3544-B204-8FBA66344761}" type="pres">
      <dgm:prSet presAssocID="{D5E4E14D-8585-024A-BBCB-5FAAF87D5968}" presName="Parent" presStyleLbl="revTx" presStyleIdx="2" presStyleCnt="3">
        <dgm:presLayoutVars>
          <dgm:chMax val="1"/>
          <dgm:chPref val="1"/>
          <dgm:bulletEnabled val="1"/>
        </dgm:presLayoutVars>
      </dgm:prSet>
      <dgm:spPr/>
    </dgm:pt>
  </dgm:ptLst>
  <dgm:cxnLst>
    <dgm:cxn modelId="{129E0B5F-B8E4-4466-BA73-F08996269D96}" type="presOf" srcId="{D5E4E14D-8585-024A-BBCB-5FAAF87D5968}" destId="{2B170C2E-C503-3544-B204-8FBA66344761}" srcOrd="0" destOrd="0" presId="urn:microsoft.com/office/officeart/2008/layout/IncreasingCircleProcess"/>
    <dgm:cxn modelId="{66A03043-19B5-458D-AC0F-3562F52D3218}" type="presOf" srcId="{13CE39B6-1B4D-4647-B447-22E9F0E38246}" destId="{95B9126A-0915-D24C-BDC9-C980325ED0F7}" srcOrd="0" destOrd="0" presId="urn:microsoft.com/office/officeart/2008/layout/IncreasingCircleProcess"/>
    <dgm:cxn modelId="{0EDAD455-6D6A-8D41-A930-54963175E600}" srcId="{9572A42E-2AFA-BF43-865F-F23DABC5AA0A}" destId="{13CE39B6-1B4D-4647-B447-22E9F0E38246}" srcOrd="1" destOrd="0" parTransId="{04E60037-0094-BB46-8BF3-EBFBDC33280B}" sibTransId="{0DBAAE76-C94F-FC41-81C7-2A2B127FB6FA}"/>
    <dgm:cxn modelId="{58F51192-119F-FE40-8ABE-9B76F7531F5C}" srcId="{9572A42E-2AFA-BF43-865F-F23DABC5AA0A}" destId="{D5E4E14D-8585-024A-BBCB-5FAAF87D5968}" srcOrd="2" destOrd="0" parTransId="{4A543469-93D4-BD4A-BA8C-FEA8F0C2314F}" sibTransId="{01C20957-4B0E-4146-AFB9-C030AD2137D3}"/>
    <dgm:cxn modelId="{A4CAB2AB-BEAB-48CC-9581-253059058737}" type="presOf" srcId="{9572A42E-2AFA-BF43-865F-F23DABC5AA0A}" destId="{DD22C118-DD8B-C449-A35C-4A6B8318C79B}" srcOrd="0" destOrd="0" presId="urn:microsoft.com/office/officeart/2008/layout/IncreasingCircleProcess"/>
    <dgm:cxn modelId="{D9196FD2-13EF-4B9F-AF7E-90032EC17E88}" type="presOf" srcId="{1A2F5067-8992-BB48-9B64-4D2BFBD0078F}" destId="{EF267E58-FBE0-6A4C-AFED-95D3BCC434AC}" srcOrd="0" destOrd="0" presId="urn:microsoft.com/office/officeart/2008/layout/IncreasingCircleProcess"/>
    <dgm:cxn modelId="{C4D29FDF-C857-3142-AEB2-3C6AE13AEA5B}" srcId="{9572A42E-2AFA-BF43-865F-F23DABC5AA0A}" destId="{1A2F5067-8992-BB48-9B64-4D2BFBD0078F}" srcOrd="0" destOrd="0" parTransId="{CAFD0D8D-01A8-9C4D-A75B-935A9700554D}" sibTransId="{750B01CA-BF9F-B04C-9150-1F99D709CACB}"/>
    <dgm:cxn modelId="{B79F4999-D1EB-4749-82E3-85E7D50B2D1B}" type="presParOf" srcId="{DD22C118-DD8B-C449-A35C-4A6B8318C79B}" destId="{FA7E4381-979F-A94E-AC28-73B9FFFBFA86}" srcOrd="0" destOrd="0" presId="urn:microsoft.com/office/officeart/2008/layout/IncreasingCircleProcess"/>
    <dgm:cxn modelId="{7B76A914-8B78-441F-89DA-2DDED6B5A6E7}" type="presParOf" srcId="{FA7E4381-979F-A94E-AC28-73B9FFFBFA86}" destId="{F6155A6E-6EBA-8A4E-996E-840923E12238}" srcOrd="0" destOrd="0" presId="urn:microsoft.com/office/officeart/2008/layout/IncreasingCircleProcess"/>
    <dgm:cxn modelId="{8CF21B11-5EBF-447F-9FC9-C34230C5BD43}" type="presParOf" srcId="{FA7E4381-979F-A94E-AC28-73B9FFFBFA86}" destId="{92BECFD5-DF90-5D4D-9E14-6662075BE59D}" srcOrd="1" destOrd="0" presId="urn:microsoft.com/office/officeart/2008/layout/IncreasingCircleProcess"/>
    <dgm:cxn modelId="{53BAD7BA-66C3-4DBD-8626-C2FFCCD4D977}" type="presParOf" srcId="{FA7E4381-979F-A94E-AC28-73B9FFFBFA86}" destId="{C454E268-79D7-B048-A34B-4B1EA6E46CC8}" srcOrd="2" destOrd="0" presId="urn:microsoft.com/office/officeart/2008/layout/IncreasingCircleProcess"/>
    <dgm:cxn modelId="{C1156191-7063-4B22-BA1C-CFF2A1141F66}" type="presParOf" srcId="{FA7E4381-979F-A94E-AC28-73B9FFFBFA86}" destId="{EF267E58-FBE0-6A4C-AFED-95D3BCC434AC}" srcOrd="3" destOrd="0" presId="urn:microsoft.com/office/officeart/2008/layout/IncreasingCircleProcess"/>
    <dgm:cxn modelId="{666BF0CA-753A-4E64-853C-194CDAE26563}" type="presParOf" srcId="{DD22C118-DD8B-C449-A35C-4A6B8318C79B}" destId="{43DA0755-7817-414E-8790-41BAF0F04842}" srcOrd="1" destOrd="0" presId="urn:microsoft.com/office/officeart/2008/layout/IncreasingCircleProcess"/>
    <dgm:cxn modelId="{99F8B49D-1E89-4E9E-A3DE-85B468AE6792}" type="presParOf" srcId="{DD22C118-DD8B-C449-A35C-4A6B8318C79B}" destId="{89B0D15B-CDAE-124F-9E10-3FAB77998FF5}" srcOrd="2" destOrd="0" presId="urn:microsoft.com/office/officeart/2008/layout/IncreasingCircleProcess"/>
    <dgm:cxn modelId="{409AE0DF-E04B-4E71-8D8D-B537A72E25B4}" type="presParOf" srcId="{89B0D15B-CDAE-124F-9E10-3FAB77998FF5}" destId="{0D7B9E73-1665-FA40-958E-0B182A7A1D40}" srcOrd="0" destOrd="0" presId="urn:microsoft.com/office/officeart/2008/layout/IncreasingCircleProcess"/>
    <dgm:cxn modelId="{81E48C0C-AE39-4BFC-B21A-A26F871AAC2A}" type="presParOf" srcId="{89B0D15B-CDAE-124F-9E10-3FAB77998FF5}" destId="{A570F181-AFFA-814B-B03A-BF1E7D395C0C}" srcOrd="1" destOrd="0" presId="urn:microsoft.com/office/officeart/2008/layout/IncreasingCircleProcess"/>
    <dgm:cxn modelId="{4F41AFEB-1260-43C9-8F52-350583AAE7BB}" type="presParOf" srcId="{89B0D15B-CDAE-124F-9E10-3FAB77998FF5}" destId="{D52BFAE1-FC69-5041-90B9-47DF4A75003E}" srcOrd="2" destOrd="0" presId="urn:microsoft.com/office/officeart/2008/layout/IncreasingCircleProcess"/>
    <dgm:cxn modelId="{E620C7A4-AAAB-4626-A58B-45A1B6CA9B2B}" type="presParOf" srcId="{89B0D15B-CDAE-124F-9E10-3FAB77998FF5}" destId="{95B9126A-0915-D24C-BDC9-C980325ED0F7}" srcOrd="3" destOrd="0" presId="urn:microsoft.com/office/officeart/2008/layout/IncreasingCircleProcess"/>
    <dgm:cxn modelId="{01E19443-67D9-47E4-887D-124AE685330F}" type="presParOf" srcId="{DD22C118-DD8B-C449-A35C-4A6B8318C79B}" destId="{17A1D239-ECA1-C546-83F9-44551D56C611}" srcOrd="3" destOrd="0" presId="urn:microsoft.com/office/officeart/2008/layout/IncreasingCircleProcess"/>
    <dgm:cxn modelId="{6B7265F8-A79F-4B0B-9321-9F0CEA87DC94}" type="presParOf" srcId="{DD22C118-DD8B-C449-A35C-4A6B8318C79B}" destId="{517F90D0-E213-A846-8851-957EEC34BF7D}" srcOrd="4" destOrd="0" presId="urn:microsoft.com/office/officeart/2008/layout/IncreasingCircleProcess"/>
    <dgm:cxn modelId="{1F58068D-1050-4C49-8BD3-EFE08E260441}" type="presParOf" srcId="{517F90D0-E213-A846-8851-957EEC34BF7D}" destId="{8B4A9787-FCC0-A944-BAAB-4C8E79EAFEFF}" srcOrd="0" destOrd="0" presId="urn:microsoft.com/office/officeart/2008/layout/IncreasingCircleProcess"/>
    <dgm:cxn modelId="{D2743E46-E18B-4E94-884E-D7311A2AAB07}" type="presParOf" srcId="{517F90D0-E213-A846-8851-957EEC34BF7D}" destId="{7F7F51DB-C44A-F14C-992C-09AE93E32C39}" srcOrd="1" destOrd="0" presId="urn:microsoft.com/office/officeart/2008/layout/IncreasingCircleProcess"/>
    <dgm:cxn modelId="{2A4B3C1C-D691-4B26-A8CC-53871FA01B17}" type="presParOf" srcId="{517F90D0-E213-A846-8851-957EEC34BF7D}" destId="{538EC5B2-B697-184E-86F2-581E1F4527FF}" srcOrd="2" destOrd="0" presId="urn:microsoft.com/office/officeart/2008/layout/IncreasingCircleProcess"/>
    <dgm:cxn modelId="{50A8974E-F6B4-409F-B17C-457D01CB7D2B}" type="presParOf" srcId="{517F90D0-E213-A846-8851-957EEC34BF7D}" destId="{2B170C2E-C503-3544-B204-8FBA66344761}"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0613D9-344D-0E46-921D-3E1139A64F9F}" type="doc">
      <dgm:prSet loTypeId="urn:microsoft.com/office/officeart/2008/layout/RadialCluster" loCatId="process" qsTypeId="urn:microsoft.com/office/officeart/2005/8/quickstyle/3d3" qsCatId="3D" csTypeId="urn:microsoft.com/office/officeart/2005/8/colors/colorful5" csCatId="colorful" phldr="1"/>
      <dgm:spPr/>
      <dgm:t>
        <a:bodyPr/>
        <a:lstStyle/>
        <a:p>
          <a:endParaRPr lang="ru-RU"/>
        </a:p>
      </dgm:t>
    </dgm:pt>
    <dgm:pt modelId="{D5B7061C-190C-8E45-A804-6AF4E9CF899A}">
      <dgm:prSet/>
      <dgm:spPr/>
      <dgm:t>
        <a:bodyPr/>
        <a:lstStyle/>
        <a:p>
          <a:r>
            <a:rPr lang="az-Latn-AZ" dirty="0"/>
            <a:t>Ümumi - 205 xəstə</a:t>
          </a:r>
          <a:endParaRPr lang="x-none" dirty="0"/>
        </a:p>
      </dgm:t>
    </dgm:pt>
    <dgm:pt modelId="{0FD835DD-776E-0043-8A64-AF103A11FE78}" type="parTrans" cxnId="{159888D8-14CC-3F44-858B-55E923EE4175}">
      <dgm:prSet/>
      <dgm:spPr/>
      <dgm:t>
        <a:bodyPr/>
        <a:lstStyle/>
        <a:p>
          <a:endParaRPr lang="ru-RU"/>
        </a:p>
      </dgm:t>
    </dgm:pt>
    <dgm:pt modelId="{262ECDAF-9004-AC42-B287-5B6E37E4C866}" type="sibTrans" cxnId="{159888D8-14CC-3F44-858B-55E923EE4175}">
      <dgm:prSet/>
      <dgm:spPr/>
      <dgm:t>
        <a:bodyPr/>
        <a:lstStyle/>
        <a:p>
          <a:endParaRPr lang="ru-RU"/>
        </a:p>
      </dgm:t>
    </dgm:pt>
    <dgm:pt modelId="{75590415-4701-CC4A-86D7-5012D6ACA90B}">
      <dgm:prSet/>
      <dgm:spPr/>
      <dgm:t>
        <a:bodyPr/>
        <a:lstStyle/>
        <a:p>
          <a:r>
            <a:rPr lang="az-Latn-AZ" dirty="0"/>
            <a:t>Uğurlu – 201 (97.62%) xəstə</a:t>
          </a:r>
          <a:endParaRPr lang="ru-RU" dirty="0"/>
        </a:p>
      </dgm:t>
    </dgm:pt>
    <dgm:pt modelId="{3EBE68D1-2B6A-584C-AC61-53AE1C4CDE48}" type="parTrans" cxnId="{A57F664F-7AD6-8844-94DA-09967EABFCC7}">
      <dgm:prSet/>
      <dgm:spPr/>
      <dgm:t>
        <a:bodyPr/>
        <a:lstStyle/>
        <a:p>
          <a:endParaRPr lang="ru-RU"/>
        </a:p>
      </dgm:t>
    </dgm:pt>
    <dgm:pt modelId="{1C05F774-60AD-DC48-ADD0-50272FA721F6}" type="sibTrans" cxnId="{A57F664F-7AD6-8844-94DA-09967EABFCC7}">
      <dgm:prSet/>
      <dgm:spPr/>
      <dgm:t>
        <a:bodyPr/>
        <a:lstStyle/>
        <a:p>
          <a:endParaRPr lang="ru-RU"/>
        </a:p>
      </dgm:t>
    </dgm:pt>
    <dgm:pt modelId="{3BEC825B-AD1A-F84D-B7DB-083189C4EA68}">
      <dgm:prSet/>
      <dgm:spPr/>
      <dgm:t>
        <a:bodyPr/>
        <a:lstStyle/>
        <a:p>
          <a:r>
            <a:rPr lang="az-Latn-AZ" dirty="0"/>
            <a:t>Ümumi ağırlaşma - 4 (1.94%)</a:t>
          </a:r>
          <a:endParaRPr lang="ru-RU" dirty="0"/>
        </a:p>
      </dgm:t>
    </dgm:pt>
    <dgm:pt modelId="{B5C8B870-9555-D54E-8027-FFA5ED7F3CCA}" type="parTrans" cxnId="{BEDAA5A7-9A80-594A-9A61-C65EB5FF7B33}">
      <dgm:prSet/>
      <dgm:spPr/>
      <dgm:t>
        <a:bodyPr/>
        <a:lstStyle/>
        <a:p>
          <a:endParaRPr lang="ru-RU"/>
        </a:p>
      </dgm:t>
    </dgm:pt>
    <dgm:pt modelId="{A5D483B1-6A4A-B74F-9A15-EAB44B4EF818}" type="sibTrans" cxnId="{BEDAA5A7-9A80-594A-9A61-C65EB5FF7B33}">
      <dgm:prSet/>
      <dgm:spPr/>
      <dgm:t>
        <a:bodyPr/>
        <a:lstStyle/>
        <a:p>
          <a:endParaRPr lang="ru-RU"/>
        </a:p>
      </dgm:t>
    </dgm:pt>
    <dgm:pt modelId="{D614D066-A8F2-FF43-B60B-A066C93BEEB1}" type="pres">
      <dgm:prSet presAssocID="{BC0613D9-344D-0E46-921D-3E1139A64F9F}" presName="Name0" presStyleCnt="0">
        <dgm:presLayoutVars>
          <dgm:chMax val="1"/>
          <dgm:chPref val="1"/>
          <dgm:dir val="rev"/>
          <dgm:animOne val="branch"/>
          <dgm:animLvl val="lvl"/>
        </dgm:presLayoutVars>
      </dgm:prSet>
      <dgm:spPr/>
    </dgm:pt>
    <dgm:pt modelId="{C333CBB0-1513-E147-B3D2-E37C97674444}" type="pres">
      <dgm:prSet presAssocID="{D5B7061C-190C-8E45-A804-6AF4E9CF899A}" presName="singleCycle" presStyleCnt="0"/>
      <dgm:spPr/>
    </dgm:pt>
    <dgm:pt modelId="{D4BD0A5F-7DB7-EB45-AAD2-7D988C6B13C1}" type="pres">
      <dgm:prSet presAssocID="{D5B7061C-190C-8E45-A804-6AF4E9CF899A}" presName="singleCenter" presStyleLbl="node1" presStyleIdx="0" presStyleCnt="3" custScaleX="114228" custLinFactNeighborX="-88314" custLinFactNeighborY="-4500">
        <dgm:presLayoutVars>
          <dgm:chMax val="7"/>
          <dgm:chPref val="7"/>
        </dgm:presLayoutVars>
      </dgm:prSet>
      <dgm:spPr/>
    </dgm:pt>
    <dgm:pt modelId="{83448E2A-8AA0-B24A-91C0-6B198BDC5B96}" type="pres">
      <dgm:prSet presAssocID="{3EBE68D1-2B6A-584C-AC61-53AE1C4CDE48}" presName="Name56" presStyleLbl="parChTrans1D2" presStyleIdx="0" presStyleCnt="2"/>
      <dgm:spPr/>
    </dgm:pt>
    <dgm:pt modelId="{28EE11C8-FA23-0D48-80A4-DDA9CA0B6BAD}" type="pres">
      <dgm:prSet presAssocID="{75590415-4701-CC4A-86D7-5012D6ACA90B}" presName="text0" presStyleLbl="node1" presStyleIdx="1" presStyleCnt="3" custScaleX="173604" custScaleY="163114" custRadScaleRad="95156" custRadScaleInc="-30012">
        <dgm:presLayoutVars>
          <dgm:bulletEnabled val="1"/>
        </dgm:presLayoutVars>
      </dgm:prSet>
      <dgm:spPr/>
    </dgm:pt>
    <dgm:pt modelId="{2ACAC855-F22E-6C48-BA7A-71AB28C96F07}" type="pres">
      <dgm:prSet presAssocID="{B5C8B870-9555-D54E-8027-FFA5ED7F3CCA}" presName="Name56" presStyleLbl="parChTrans1D2" presStyleIdx="1" presStyleCnt="2"/>
      <dgm:spPr/>
    </dgm:pt>
    <dgm:pt modelId="{968FC8F0-76E0-844C-9CCA-38B59F617C87}" type="pres">
      <dgm:prSet presAssocID="{3BEC825B-AD1A-F84D-B7DB-083189C4EA68}" presName="text0" presStyleLbl="node1" presStyleIdx="2" presStyleCnt="3" custScaleX="189314" custScaleY="154719" custRadScaleRad="58039" custRadScaleInc="50462">
        <dgm:presLayoutVars>
          <dgm:bulletEnabled val="1"/>
        </dgm:presLayoutVars>
      </dgm:prSet>
      <dgm:spPr/>
    </dgm:pt>
  </dgm:ptLst>
  <dgm:cxnLst>
    <dgm:cxn modelId="{BBAA8832-6B0B-4174-B1A1-10BC3B640EFE}" type="presOf" srcId="{3BEC825B-AD1A-F84D-B7DB-083189C4EA68}" destId="{968FC8F0-76E0-844C-9CCA-38B59F617C87}" srcOrd="0" destOrd="0" presId="urn:microsoft.com/office/officeart/2008/layout/RadialCluster"/>
    <dgm:cxn modelId="{402E955D-12A7-4BFB-93B0-0FFE87322E42}" type="presOf" srcId="{BC0613D9-344D-0E46-921D-3E1139A64F9F}" destId="{D614D066-A8F2-FF43-B60B-A066C93BEEB1}" srcOrd="0" destOrd="0" presId="urn:microsoft.com/office/officeart/2008/layout/RadialCluster"/>
    <dgm:cxn modelId="{A57F664F-7AD6-8844-94DA-09967EABFCC7}" srcId="{D5B7061C-190C-8E45-A804-6AF4E9CF899A}" destId="{75590415-4701-CC4A-86D7-5012D6ACA90B}" srcOrd="0" destOrd="0" parTransId="{3EBE68D1-2B6A-584C-AC61-53AE1C4CDE48}" sibTransId="{1C05F774-60AD-DC48-ADD0-50272FA721F6}"/>
    <dgm:cxn modelId="{7DBB6A6F-51C2-4223-A68D-C862D5E42092}" type="presOf" srcId="{D5B7061C-190C-8E45-A804-6AF4E9CF899A}" destId="{D4BD0A5F-7DB7-EB45-AAD2-7D988C6B13C1}" srcOrd="0" destOrd="0" presId="urn:microsoft.com/office/officeart/2008/layout/RadialCluster"/>
    <dgm:cxn modelId="{1F0BFF71-E9EA-4C85-A5F7-59E1B44A63D6}" type="presOf" srcId="{3EBE68D1-2B6A-584C-AC61-53AE1C4CDE48}" destId="{83448E2A-8AA0-B24A-91C0-6B198BDC5B96}" srcOrd="0" destOrd="0" presId="urn:microsoft.com/office/officeart/2008/layout/RadialCluster"/>
    <dgm:cxn modelId="{BEDAA5A7-9A80-594A-9A61-C65EB5FF7B33}" srcId="{D5B7061C-190C-8E45-A804-6AF4E9CF899A}" destId="{3BEC825B-AD1A-F84D-B7DB-083189C4EA68}" srcOrd="1" destOrd="0" parTransId="{B5C8B870-9555-D54E-8027-FFA5ED7F3CCA}" sibTransId="{A5D483B1-6A4A-B74F-9A15-EAB44B4EF818}"/>
    <dgm:cxn modelId="{9D4C29B6-D296-478B-B924-4FB4B54837F6}" type="presOf" srcId="{75590415-4701-CC4A-86D7-5012D6ACA90B}" destId="{28EE11C8-FA23-0D48-80A4-DDA9CA0B6BAD}" srcOrd="0" destOrd="0" presId="urn:microsoft.com/office/officeart/2008/layout/RadialCluster"/>
    <dgm:cxn modelId="{159888D8-14CC-3F44-858B-55E923EE4175}" srcId="{BC0613D9-344D-0E46-921D-3E1139A64F9F}" destId="{D5B7061C-190C-8E45-A804-6AF4E9CF899A}" srcOrd="0" destOrd="0" parTransId="{0FD835DD-776E-0043-8A64-AF103A11FE78}" sibTransId="{262ECDAF-9004-AC42-B287-5B6E37E4C866}"/>
    <dgm:cxn modelId="{0E94FAFE-7570-431F-98B5-9C191765EAAB}" type="presOf" srcId="{B5C8B870-9555-D54E-8027-FFA5ED7F3CCA}" destId="{2ACAC855-F22E-6C48-BA7A-71AB28C96F07}" srcOrd="0" destOrd="0" presId="urn:microsoft.com/office/officeart/2008/layout/RadialCluster"/>
    <dgm:cxn modelId="{DD74F195-2776-4B79-8DB1-8E4AA10DEE99}" type="presParOf" srcId="{D614D066-A8F2-FF43-B60B-A066C93BEEB1}" destId="{C333CBB0-1513-E147-B3D2-E37C97674444}" srcOrd="0" destOrd="0" presId="urn:microsoft.com/office/officeart/2008/layout/RadialCluster"/>
    <dgm:cxn modelId="{F3B4C3D5-421D-4C59-A7C7-B8FFEBABBFA8}" type="presParOf" srcId="{C333CBB0-1513-E147-B3D2-E37C97674444}" destId="{D4BD0A5F-7DB7-EB45-AAD2-7D988C6B13C1}" srcOrd="0" destOrd="0" presId="urn:microsoft.com/office/officeart/2008/layout/RadialCluster"/>
    <dgm:cxn modelId="{2585AF02-625A-47CD-8D59-1793FDF9E57D}" type="presParOf" srcId="{C333CBB0-1513-E147-B3D2-E37C97674444}" destId="{83448E2A-8AA0-B24A-91C0-6B198BDC5B96}" srcOrd="1" destOrd="0" presId="urn:microsoft.com/office/officeart/2008/layout/RadialCluster"/>
    <dgm:cxn modelId="{D0DAEFCC-55F4-4ABE-8D94-54EC110EC807}" type="presParOf" srcId="{C333CBB0-1513-E147-B3D2-E37C97674444}" destId="{28EE11C8-FA23-0D48-80A4-DDA9CA0B6BAD}" srcOrd="2" destOrd="0" presId="urn:microsoft.com/office/officeart/2008/layout/RadialCluster"/>
    <dgm:cxn modelId="{AE41B045-FB2A-4950-8B8F-FF560CEA0E66}" type="presParOf" srcId="{C333CBB0-1513-E147-B3D2-E37C97674444}" destId="{2ACAC855-F22E-6C48-BA7A-71AB28C96F07}" srcOrd="3" destOrd="0" presId="urn:microsoft.com/office/officeart/2008/layout/RadialCluster"/>
    <dgm:cxn modelId="{C262E6EB-0BC9-487F-A3CE-17D836F458DC}" type="presParOf" srcId="{C333CBB0-1513-E147-B3D2-E37C97674444}" destId="{968FC8F0-76E0-844C-9CCA-38B59F617C87}"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8DD90-05F5-724B-B70B-2084F99C7F2D}">
      <dsp:nvSpPr>
        <dsp:cNvPr id="0" name=""/>
        <dsp:cNvSpPr/>
      </dsp:nvSpPr>
      <dsp:spPr>
        <a:xfrm>
          <a:off x="0" y="934119"/>
          <a:ext cx="10515600" cy="2689353"/>
        </a:xfrm>
        <a:prstGeom prst="notched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DD01AAB-F073-3A41-8847-748B73462B37}">
      <dsp:nvSpPr>
        <dsp:cNvPr id="0" name=""/>
        <dsp:cNvSpPr/>
      </dsp:nvSpPr>
      <dsp:spPr>
        <a:xfrm>
          <a:off x="297170" y="93518"/>
          <a:ext cx="946404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056" tIns="448056" rIns="448056" bIns="448056" numCol="1" spcCol="1270" anchor="b" anchorCtr="0">
          <a:noAutofit/>
        </a:bodyPr>
        <a:lstStyle/>
        <a:p>
          <a:pPr marL="0" lvl="0" indent="0" algn="ctr" defTabSz="2800350">
            <a:lnSpc>
              <a:spcPct val="90000"/>
            </a:lnSpc>
            <a:spcBef>
              <a:spcPct val="0"/>
            </a:spcBef>
            <a:spcAft>
              <a:spcPct val="35000"/>
            </a:spcAft>
            <a:buNone/>
          </a:pPr>
          <a:r>
            <a:rPr lang="en-US" sz="6300" kern="1200" dirty="0"/>
            <a:t>2008 - 2023</a:t>
          </a:r>
          <a:endParaRPr lang="x-none" sz="6300" kern="1200" dirty="0"/>
        </a:p>
      </dsp:txBody>
      <dsp:txXfrm>
        <a:off x="297170" y="93518"/>
        <a:ext cx="9464040" cy="1740535"/>
      </dsp:txXfrm>
    </dsp:sp>
    <dsp:sp modelId="{3C5FC6A7-FAD9-9742-AB49-112875F9AAD5}">
      <dsp:nvSpPr>
        <dsp:cNvPr id="0" name=""/>
        <dsp:cNvSpPr/>
      </dsp:nvSpPr>
      <dsp:spPr>
        <a:xfrm>
          <a:off x="3270958" y="1656125"/>
          <a:ext cx="3593970" cy="1279167"/>
        </a:xfrm>
        <a:prstGeom prst="ellipse">
          <a:avLst/>
        </a:prstGeom>
        <a:gradFill rotWithShape="0">
          <a:gsLst>
            <a:gs pos="0">
              <a:schemeClr val="accent2">
                <a:shade val="80000"/>
                <a:hueOff val="0"/>
                <a:satOff val="0"/>
                <a:lumOff val="0"/>
                <a:alphaOff val="0"/>
                <a:tint val="96000"/>
                <a:lumMod val="100000"/>
              </a:schemeClr>
            </a:gs>
            <a:gs pos="78000">
              <a:schemeClr val="accent2">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4FFFB-54A1-764D-B786-1DA40C734F83}">
      <dsp:nvSpPr>
        <dsp:cNvPr id="0" name=""/>
        <dsp:cNvSpPr/>
      </dsp:nvSpPr>
      <dsp:spPr>
        <a:xfrm>
          <a:off x="1466099" y="0"/>
          <a:ext cx="8102947" cy="5064342"/>
        </a:xfrm>
        <a:prstGeom prst="swooshArrow">
          <a:avLst>
            <a:gd name="adj1" fmla="val 25000"/>
            <a:gd name="adj2" fmla="val 25000"/>
          </a:avLst>
        </a:prstGeom>
        <a:gradFill rotWithShape="0">
          <a:gsLst>
            <a:gs pos="0">
              <a:schemeClr val="accent1">
                <a:tint val="40000"/>
                <a:hueOff val="0"/>
                <a:satOff val="0"/>
                <a:lumOff val="0"/>
                <a:alphaOff val="0"/>
                <a:tint val="96000"/>
                <a:lumMod val="100000"/>
              </a:schemeClr>
            </a:gs>
            <a:gs pos="78000">
              <a:schemeClr val="accent1">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92A9B9A-322B-2C48-B49B-36B74DFFAC1D}">
      <dsp:nvSpPr>
        <dsp:cNvPr id="0" name=""/>
        <dsp:cNvSpPr/>
      </dsp:nvSpPr>
      <dsp:spPr>
        <a:xfrm>
          <a:off x="3017526" y="2967885"/>
          <a:ext cx="283603" cy="28360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1B34B2-0D3C-FE4E-8B49-76EE2210FCCD}">
      <dsp:nvSpPr>
        <dsp:cNvPr id="0" name=""/>
        <dsp:cNvSpPr/>
      </dsp:nvSpPr>
      <dsp:spPr>
        <a:xfrm>
          <a:off x="2851774" y="3638514"/>
          <a:ext cx="1269958" cy="1107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75" tIns="0" rIns="0" bIns="0" numCol="1" spcCol="1270" anchor="t" anchorCtr="0">
          <a:noAutofit/>
        </a:bodyPr>
        <a:lstStyle/>
        <a:p>
          <a:pPr marL="0" lvl="0" indent="0" algn="l" defTabSz="2889250">
            <a:lnSpc>
              <a:spcPct val="90000"/>
            </a:lnSpc>
            <a:spcBef>
              <a:spcPct val="0"/>
            </a:spcBef>
            <a:spcAft>
              <a:spcPct val="35000"/>
            </a:spcAft>
            <a:buNone/>
          </a:pPr>
          <a:r>
            <a:rPr lang="az-Latn-AZ" sz="6500" kern="1200" dirty="0"/>
            <a:t>18</a:t>
          </a:r>
          <a:endParaRPr lang="ru-RU" sz="6500" kern="1200" dirty="0"/>
        </a:p>
      </dsp:txBody>
      <dsp:txXfrm>
        <a:off x="2851774" y="3638514"/>
        <a:ext cx="1269958" cy="1107186"/>
      </dsp:txXfrm>
    </dsp:sp>
    <dsp:sp modelId="{D7D349DC-A89D-964F-BE6B-5FD67B5E13A6}">
      <dsp:nvSpPr>
        <dsp:cNvPr id="0" name=""/>
        <dsp:cNvSpPr/>
      </dsp:nvSpPr>
      <dsp:spPr>
        <a:xfrm>
          <a:off x="5963235" y="1468659"/>
          <a:ext cx="486176" cy="486176"/>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D322313-0FCD-1B43-A9FA-361C54567DB5}">
      <dsp:nvSpPr>
        <dsp:cNvPr id="0" name=""/>
        <dsp:cNvSpPr/>
      </dsp:nvSpPr>
      <dsp:spPr>
        <a:xfrm>
          <a:off x="6150915" y="2071967"/>
          <a:ext cx="2633457" cy="171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615" tIns="0" rIns="0" bIns="0" numCol="1" spcCol="1270" anchor="t" anchorCtr="0">
          <a:noAutofit/>
        </a:bodyPr>
        <a:lstStyle/>
        <a:p>
          <a:pPr marL="0" lvl="0" indent="0" algn="l" defTabSz="2889250">
            <a:lnSpc>
              <a:spcPct val="90000"/>
            </a:lnSpc>
            <a:spcBef>
              <a:spcPct val="0"/>
            </a:spcBef>
            <a:spcAft>
              <a:spcPct val="35000"/>
            </a:spcAft>
            <a:buNone/>
          </a:pPr>
          <a:r>
            <a:rPr lang="az-Latn-AZ" sz="6500" kern="1200" dirty="0"/>
            <a:t>82 </a:t>
          </a:r>
          <a:endParaRPr lang="ru-RU" sz="6500" kern="1200" dirty="0"/>
        </a:p>
      </dsp:txBody>
      <dsp:txXfrm>
        <a:off x="6150915" y="2071967"/>
        <a:ext cx="2633457" cy="1717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55A6E-6EBA-8A4E-996E-840923E12238}">
      <dsp:nvSpPr>
        <dsp:cNvPr id="0" name=""/>
        <dsp:cNvSpPr/>
      </dsp:nvSpPr>
      <dsp:spPr>
        <a:xfrm>
          <a:off x="3651" y="0"/>
          <a:ext cx="872002" cy="8720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ECFD5-DF90-5D4D-9E14-6662075BE59D}">
      <dsp:nvSpPr>
        <dsp:cNvPr id="0" name=""/>
        <dsp:cNvSpPr/>
      </dsp:nvSpPr>
      <dsp:spPr>
        <a:xfrm>
          <a:off x="90852" y="87200"/>
          <a:ext cx="697602" cy="697602"/>
        </a:xfrm>
        <a:prstGeom prst="chord">
          <a:avLst>
            <a:gd name="adj1" fmla="val 1168272"/>
            <a:gd name="adj2" fmla="val 9631728"/>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67E58-FBE0-6A4C-AFED-95D3BCC434AC}">
      <dsp:nvSpPr>
        <dsp:cNvPr id="0" name=""/>
        <dsp:cNvSpPr/>
      </dsp:nvSpPr>
      <dsp:spPr>
        <a:xfrm>
          <a:off x="1057321" y="0"/>
          <a:ext cx="2579675" cy="8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119380" rIns="119380" bIns="119380" numCol="1" spcCol="1270" anchor="b" anchorCtr="0">
          <a:noAutofit/>
        </a:bodyPr>
        <a:lstStyle/>
        <a:p>
          <a:pPr marL="0" lvl="0" indent="0" algn="l" defTabSz="2089150">
            <a:lnSpc>
              <a:spcPct val="90000"/>
            </a:lnSpc>
            <a:spcBef>
              <a:spcPct val="0"/>
            </a:spcBef>
            <a:spcAft>
              <a:spcPct val="35000"/>
            </a:spcAft>
            <a:buNone/>
          </a:pPr>
          <a:r>
            <a:rPr lang="az-Latn-AZ" sz="4700" kern="1200" dirty="0"/>
            <a:t>200 ml</a:t>
          </a:r>
          <a:endParaRPr lang="ru-RU" sz="4700" kern="1200" dirty="0"/>
        </a:p>
      </dsp:txBody>
      <dsp:txXfrm>
        <a:off x="1057321" y="0"/>
        <a:ext cx="2579675" cy="872002"/>
      </dsp:txXfrm>
    </dsp:sp>
    <dsp:sp modelId="{0D7B9E73-1665-FA40-958E-0B182A7A1D40}">
      <dsp:nvSpPr>
        <dsp:cNvPr id="0" name=""/>
        <dsp:cNvSpPr/>
      </dsp:nvSpPr>
      <dsp:spPr>
        <a:xfrm>
          <a:off x="3818664" y="0"/>
          <a:ext cx="872002" cy="8720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0F181-AFFA-814B-B03A-BF1E7D395C0C}">
      <dsp:nvSpPr>
        <dsp:cNvPr id="0" name=""/>
        <dsp:cNvSpPr/>
      </dsp:nvSpPr>
      <dsp:spPr>
        <a:xfrm>
          <a:off x="3905864" y="87200"/>
          <a:ext cx="697602" cy="697602"/>
        </a:xfrm>
        <a:prstGeom prst="chord">
          <a:avLst>
            <a:gd name="adj1" fmla="val 20431728"/>
            <a:gd name="adj2" fmla="val 11968272"/>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9126A-0915-D24C-BDC9-C980325ED0F7}">
      <dsp:nvSpPr>
        <dsp:cNvPr id="0" name=""/>
        <dsp:cNvSpPr/>
      </dsp:nvSpPr>
      <dsp:spPr>
        <a:xfrm>
          <a:off x="4872334" y="0"/>
          <a:ext cx="2579675" cy="8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119380" rIns="119380" bIns="119380" numCol="1" spcCol="1270" anchor="b" anchorCtr="0">
          <a:noAutofit/>
        </a:bodyPr>
        <a:lstStyle/>
        <a:p>
          <a:pPr marL="0" lvl="0" indent="0" algn="l" defTabSz="2089150">
            <a:lnSpc>
              <a:spcPct val="90000"/>
            </a:lnSpc>
            <a:spcBef>
              <a:spcPct val="0"/>
            </a:spcBef>
            <a:spcAft>
              <a:spcPct val="35000"/>
            </a:spcAft>
            <a:buNone/>
          </a:pPr>
          <a:r>
            <a:rPr lang="az-Latn-AZ" sz="4700" kern="1200" dirty="0"/>
            <a:t>1500 ml</a:t>
          </a:r>
          <a:endParaRPr lang="ru-RU" sz="4700" kern="1200" dirty="0"/>
        </a:p>
      </dsp:txBody>
      <dsp:txXfrm>
        <a:off x="4872334" y="0"/>
        <a:ext cx="2579675" cy="872002"/>
      </dsp:txXfrm>
    </dsp:sp>
    <dsp:sp modelId="{8B4A9787-FCC0-A944-BAAB-4C8E79EAFEFF}">
      <dsp:nvSpPr>
        <dsp:cNvPr id="0" name=""/>
        <dsp:cNvSpPr/>
      </dsp:nvSpPr>
      <dsp:spPr>
        <a:xfrm>
          <a:off x="7633676" y="0"/>
          <a:ext cx="872002" cy="8720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F51DB-C44A-F14C-992C-09AE93E32C39}">
      <dsp:nvSpPr>
        <dsp:cNvPr id="0" name=""/>
        <dsp:cNvSpPr/>
      </dsp:nvSpPr>
      <dsp:spPr>
        <a:xfrm>
          <a:off x="7720877" y="87200"/>
          <a:ext cx="697602" cy="697602"/>
        </a:xfrm>
        <a:prstGeom prst="chord">
          <a:avLst>
            <a:gd name="adj1" fmla="val 16200000"/>
            <a:gd name="adj2" fmla="val 162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70C2E-C503-3544-B204-8FBA66344761}">
      <dsp:nvSpPr>
        <dsp:cNvPr id="0" name=""/>
        <dsp:cNvSpPr/>
      </dsp:nvSpPr>
      <dsp:spPr>
        <a:xfrm>
          <a:off x="8687347" y="0"/>
          <a:ext cx="2579675" cy="8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119380" rIns="119380" bIns="119380" numCol="1" spcCol="1270" anchor="b" anchorCtr="0">
          <a:noAutofit/>
        </a:bodyPr>
        <a:lstStyle/>
        <a:p>
          <a:pPr marL="0" lvl="0" indent="0" algn="l" defTabSz="2089150">
            <a:lnSpc>
              <a:spcPct val="90000"/>
            </a:lnSpc>
            <a:spcBef>
              <a:spcPct val="0"/>
            </a:spcBef>
            <a:spcAft>
              <a:spcPct val="35000"/>
            </a:spcAft>
            <a:buNone/>
          </a:pPr>
          <a:r>
            <a:rPr lang="az-Latn-AZ" sz="4700" kern="1200" dirty="0"/>
            <a:t>4000 ml</a:t>
          </a:r>
          <a:endParaRPr lang="ru-RU" sz="4700" kern="1200" dirty="0"/>
        </a:p>
      </dsp:txBody>
      <dsp:txXfrm>
        <a:off x="8687347" y="0"/>
        <a:ext cx="2579675" cy="872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0A5F-7DB7-EB45-AAD2-7D988C6B13C1}">
      <dsp:nvSpPr>
        <dsp:cNvPr id="0" name=""/>
        <dsp:cNvSpPr/>
      </dsp:nvSpPr>
      <dsp:spPr>
        <a:xfrm>
          <a:off x="99351" y="1831764"/>
          <a:ext cx="1972268" cy="1726607"/>
        </a:xfrm>
        <a:prstGeom prst="roundRect">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z-Latn-AZ" sz="3400" kern="1200" dirty="0"/>
            <a:t>Ümumi - 205 xəstə</a:t>
          </a:r>
          <a:endParaRPr lang="x-none" sz="3400" kern="1200" dirty="0"/>
        </a:p>
      </dsp:txBody>
      <dsp:txXfrm>
        <a:off x="183637" y="1916050"/>
        <a:ext cx="1803696" cy="1558035"/>
      </dsp:txXfrm>
    </dsp:sp>
    <dsp:sp modelId="{83448E2A-8AA0-B24A-91C0-6B198BDC5B96}">
      <dsp:nvSpPr>
        <dsp:cNvPr id="0" name=""/>
        <dsp:cNvSpPr/>
      </dsp:nvSpPr>
      <dsp:spPr>
        <a:xfrm rot="19824237">
          <a:off x="1990853" y="1829220"/>
          <a:ext cx="1238089" cy="0"/>
        </a:xfrm>
        <a:custGeom>
          <a:avLst/>
          <a:gdLst/>
          <a:ahLst/>
          <a:cxnLst/>
          <a:rect l="0" t="0" r="0" b="0"/>
          <a:pathLst>
            <a:path>
              <a:moveTo>
                <a:pt x="0" y="0"/>
              </a:moveTo>
              <a:lnTo>
                <a:pt x="1238089" y="0"/>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EE11C8-FA23-0D48-80A4-DDA9CA0B6BAD}">
      <dsp:nvSpPr>
        <dsp:cNvPr id="0" name=""/>
        <dsp:cNvSpPr/>
      </dsp:nvSpPr>
      <dsp:spPr>
        <a:xfrm>
          <a:off x="3148175" y="9667"/>
          <a:ext cx="2008297" cy="1886946"/>
        </a:xfrm>
        <a:prstGeom prst="roundRect">
          <a:avLst/>
        </a:prstGeom>
        <a:solidFill>
          <a:schemeClr val="accent5">
            <a:hueOff val="1247628"/>
            <a:satOff val="-25244"/>
            <a:lumOff val="78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az-Latn-AZ" sz="2900" kern="1200" dirty="0"/>
            <a:t>Uğurlu – 201 (97.62%) xəstə</a:t>
          </a:r>
          <a:endParaRPr lang="ru-RU" sz="2900" kern="1200" dirty="0"/>
        </a:p>
      </dsp:txBody>
      <dsp:txXfrm>
        <a:off x="3240288" y="101780"/>
        <a:ext cx="1824071" cy="1702720"/>
      </dsp:txXfrm>
    </dsp:sp>
    <dsp:sp modelId="{2ACAC855-F22E-6C48-BA7A-71AB28C96F07}">
      <dsp:nvSpPr>
        <dsp:cNvPr id="0" name=""/>
        <dsp:cNvSpPr/>
      </dsp:nvSpPr>
      <dsp:spPr>
        <a:xfrm rot="1211178">
          <a:off x="2037952" y="3246766"/>
          <a:ext cx="1096223" cy="0"/>
        </a:xfrm>
        <a:custGeom>
          <a:avLst/>
          <a:gdLst/>
          <a:ahLst/>
          <a:cxnLst/>
          <a:rect l="0" t="0" r="0" b="0"/>
          <a:pathLst>
            <a:path>
              <a:moveTo>
                <a:pt x="0" y="0"/>
              </a:moveTo>
              <a:lnTo>
                <a:pt x="1096223" y="0"/>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68FC8F0-76E0-844C-9CCA-38B59F617C87}">
      <dsp:nvSpPr>
        <dsp:cNvPr id="0" name=""/>
        <dsp:cNvSpPr/>
      </dsp:nvSpPr>
      <dsp:spPr>
        <a:xfrm>
          <a:off x="3100509" y="2943580"/>
          <a:ext cx="2190035" cy="1789830"/>
        </a:xfrm>
        <a:prstGeom prst="roundRect">
          <a:avLst/>
        </a:prstGeom>
        <a:solidFill>
          <a:schemeClr val="accent5">
            <a:hueOff val="2495256"/>
            <a:satOff val="-50489"/>
            <a:lumOff val="1569"/>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az-Latn-AZ" sz="3000" kern="1200" dirty="0"/>
            <a:t>Ümumi ağırlaşma - 4 (1.94%)</a:t>
          </a:r>
          <a:endParaRPr lang="ru-RU" sz="3000" kern="1200" dirty="0"/>
        </a:p>
      </dsp:txBody>
      <dsp:txXfrm>
        <a:off x="3187881" y="3030952"/>
        <a:ext cx="2015291" cy="16150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E45D5-ACC0-4373-AD0A-6B60A929744F}"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8EE50-6D9C-4C6B-AB1B-B9AA5CE0971B}" type="slidenum">
              <a:rPr lang="en-US" smtClean="0"/>
              <a:t>‹#›</a:t>
            </a:fld>
            <a:endParaRPr lang="en-US"/>
          </a:p>
        </p:txBody>
      </p:sp>
    </p:spTree>
    <p:extLst>
      <p:ext uri="{BB962C8B-B14F-4D97-AF65-F5344CB8AC3E}">
        <p14:creationId xmlns:p14="http://schemas.microsoft.com/office/powerpoint/2010/main" val="119234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5053BA38-3AAE-174B-8FE6-366C4A0CA193}" type="slidenum">
              <a:rPr lang="x-none" smtClean="0"/>
              <a:t>19</a:t>
            </a:fld>
            <a:endParaRPr lang="x-none"/>
          </a:p>
        </p:txBody>
      </p:sp>
    </p:spTree>
    <p:extLst>
      <p:ext uri="{BB962C8B-B14F-4D97-AF65-F5344CB8AC3E}">
        <p14:creationId xmlns:p14="http://schemas.microsoft.com/office/powerpoint/2010/main" val="272846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55990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61009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6817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3220857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7043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3970799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273355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97855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120421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13BA-BC4E-4495-AC22-9EB7B2C6D970}"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120236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1F13BA-BC4E-4495-AC22-9EB7B2C6D970}" type="datetimeFigureOut">
              <a:rPr lang="en-US" smtClean="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113189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1F13BA-BC4E-4495-AC22-9EB7B2C6D970}" type="datetimeFigureOut">
              <a:rPr lang="en-US" smtClean="0"/>
              <a:t>4/1/2023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278056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1F13BA-BC4E-4495-AC22-9EB7B2C6D970}" type="datetimeFigureOut">
              <a:rPr lang="en-US" smtClean="0"/>
              <a:t>4/1/2023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383936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F13BA-BC4E-4495-AC22-9EB7B2C6D970}" type="datetimeFigureOut">
              <a:rPr lang="en-US" smtClean="0"/>
              <a:t>4/1/2023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219749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1F13BA-BC4E-4495-AC22-9EB7B2C6D970}" type="datetimeFigureOut">
              <a:rPr lang="en-US" smtClean="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205130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F13BA-BC4E-4495-AC22-9EB7B2C6D970}" type="datetimeFigureOut">
              <a:rPr lang="en-US" smtClean="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2B057-0E19-4EB0-87FE-EB5DBF754BBE}" type="slidenum">
              <a:rPr lang="en-US" smtClean="0"/>
              <a:t>‹#›</a:t>
            </a:fld>
            <a:endParaRPr lang="en-US"/>
          </a:p>
        </p:txBody>
      </p:sp>
    </p:spTree>
    <p:extLst>
      <p:ext uri="{BB962C8B-B14F-4D97-AF65-F5344CB8AC3E}">
        <p14:creationId xmlns:p14="http://schemas.microsoft.com/office/powerpoint/2010/main" val="297520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1F13BA-BC4E-4495-AC22-9EB7B2C6D970}" type="datetimeFigureOut">
              <a:rPr lang="en-US" smtClean="0"/>
              <a:t>4/1/2023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022B057-0E19-4EB0-87FE-EB5DBF754BBE}" type="slidenum">
              <a:rPr lang="en-US" smtClean="0"/>
              <a:t>‹#›</a:t>
            </a:fld>
            <a:endParaRPr lang="en-US"/>
          </a:p>
        </p:txBody>
      </p:sp>
    </p:spTree>
    <p:extLst>
      <p:ext uri="{BB962C8B-B14F-4D97-AF65-F5344CB8AC3E}">
        <p14:creationId xmlns:p14="http://schemas.microsoft.com/office/powerpoint/2010/main" val="370669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z-Latn-AZ" dirty="0"/>
              <a:t>Kardiyak Tamponada</a:t>
            </a:r>
            <a:endParaRPr lang="en-US" dirty="0"/>
          </a:p>
        </p:txBody>
      </p:sp>
      <p:sp>
        <p:nvSpPr>
          <p:cNvPr id="3" name="Subtitle 2"/>
          <p:cNvSpPr>
            <a:spLocks noGrp="1"/>
          </p:cNvSpPr>
          <p:nvPr>
            <p:ph type="subTitle" idx="1"/>
          </p:nvPr>
        </p:nvSpPr>
        <p:spPr/>
        <p:txBody>
          <a:bodyPr/>
          <a:lstStyle/>
          <a:p>
            <a:r>
              <a:rPr lang="az-Latn-AZ"/>
              <a:t>Ted.dr Firdovsi İbrahimov</a:t>
            </a:r>
            <a:endParaRPr lang="en-US"/>
          </a:p>
        </p:txBody>
      </p:sp>
    </p:spTree>
    <p:extLst>
      <p:ext uri="{BB962C8B-B14F-4D97-AF65-F5344CB8AC3E}">
        <p14:creationId xmlns:p14="http://schemas.microsoft.com/office/powerpoint/2010/main" val="2432450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chemeClr val="accent5"/>
                </a:solidFill>
              </a:rPr>
              <a:t>Signs of </a:t>
            </a:r>
            <a:r>
              <a:rPr lang="en-US" dirty="0" err="1">
                <a:solidFill>
                  <a:schemeClr val="accent5"/>
                </a:solidFill>
              </a:rPr>
              <a:t>tamponade</a:t>
            </a:r>
            <a:r>
              <a:rPr lang="en-US" dirty="0">
                <a:solidFill>
                  <a:schemeClr val="accent5"/>
                </a:solidFill>
              </a:rPr>
              <a:t> can be identified by echocardiography: swinging of the heart, early diastolic collapse of the right ventricle, late diastolic collapse of the right atrium, abnormal ventricular septal motion, exaggerated respiratory variability (.25%) in mitral inflow velocity, inspiratory decrease and expiratory increase in pulmonary vein diastolic forward flow, respiratory variation in ventricular chamber size, aortic outflow velocity (echocardiographic </a:t>
            </a:r>
            <a:r>
              <a:rPr lang="en-US" dirty="0" err="1">
                <a:solidFill>
                  <a:schemeClr val="accent5"/>
                </a:solidFill>
              </a:rPr>
              <a:t>pulsus</a:t>
            </a:r>
            <a:r>
              <a:rPr lang="en-US" dirty="0">
                <a:solidFill>
                  <a:schemeClr val="accent5"/>
                </a:solidFill>
              </a:rPr>
              <a:t> </a:t>
            </a:r>
            <a:r>
              <a:rPr lang="en-US" dirty="0" err="1">
                <a:solidFill>
                  <a:schemeClr val="accent5"/>
                </a:solidFill>
              </a:rPr>
              <a:t>paradoxus</a:t>
            </a:r>
            <a:r>
              <a:rPr lang="en-US" dirty="0">
                <a:solidFill>
                  <a:schemeClr val="accent5"/>
                </a:solidFill>
              </a:rPr>
              <a:t>) and inferior vena cava plethora</a:t>
            </a:r>
            <a:r>
              <a:rPr lang="az-Latn-AZ" dirty="0">
                <a:solidFill>
                  <a:schemeClr val="accent5"/>
                </a:solidFill>
              </a:rPr>
              <a:t>.</a:t>
            </a:r>
          </a:p>
          <a:p>
            <a:r>
              <a:rPr lang="en-US" dirty="0">
                <a:solidFill>
                  <a:schemeClr val="accent5"/>
                </a:solidFill>
              </a:rPr>
              <a:t>Cardiac catheterization is rarely used to diagnose cardiac </a:t>
            </a:r>
            <a:r>
              <a:rPr lang="en-US" dirty="0" err="1">
                <a:solidFill>
                  <a:schemeClr val="accent5"/>
                </a:solidFill>
              </a:rPr>
              <a:t>tamponade</a:t>
            </a:r>
            <a:r>
              <a:rPr lang="en-US" dirty="0">
                <a:solidFill>
                  <a:schemeClr val="accent5"/>
                </a:solidFill>
              </a:rPr>
              <a:t>. It will show equilibration of average diastolic pressure and characteristic respiratory reciprocation of cardiac pressures, i.e. an inspiratory increase on the right and a concomitant decrease on the left—the proximate cause of </a:t>
            </a:r>
            <a:r>
              <a:rPr lang="en-US" dirty="0" err="1">
                <a:solidFill>
                  <a:schemeClr val="accent5"/>
                </a:solidFill>
              </a:rPr>
              <a:t>pulsus</a:t>
            </a:r>
            <a:r>
              <a:rPr lang="en-US" dirty="0">
                <a:solidFill>
                  <a:schemeClr val="accent5"/>
                </a:solidFill>
              </a:rPr>
              <a:t> </a:t>
            </a:r>
            <a:r>
              <a:rPr lang="en-US" dirty="0" err="1">
                <a:solidFill>
                  <a:schemeClr val="accent5"/>
                </a:solidFill>
              </a:rPr>
              <a:t>paradoxus</a:t>
            </a:r>
            <a:r>
              <a:rPr lang="en-US" dirty="0">
                <a:solidFill>
                  <a:schemeClr val="accent5"/>
                </a:solidFill>
              </a:rPr>
              <a:t>. Except in low-pressure </a:t>
            </a:r>
            <a:r>
              <a:rPr lang="en-US" dirty="0" err="1">
                <a:solidFill>
                  <a:schemeClr val="accent5"/>
                </a:solidFill>
              </a:rPr>
              <a:t>tamponade</a:t>
            </a:r>
            <a:r>
              <a:rPr lang="en-US" dirty="0">
                <a:solidFill>
                  <a:schemeClr val="accent5"/>
                </a:solidFill>
              </a:rPr>
              <a:t>, diastolic pressures throughout the heart are usually in the range of 15–30 mmHg</a:t>
            </a:r>
          </a:p>
          <a:p>
            <a:endParaRPr lang="en-US" dirty="0">
              <a:solidFill>
                <a:schemeClr val="accent5"/>
              </a:solidFill>
            </a:endParaRPr>
          </a:p>
          <a:p>
            <a:endParaRPr lang="en-US" dirty="0"/>
          </a:p>
        </p:txBody>
      </p:sp>
    </p:spTree>
    <p:extLst>
      <p:ext uri="{BB962C8B-B14F-4D97-AF65-F5344CB8AC3E}">
        <p14:creationId xmlns:p14="http://schemas.microsoft.com/office/powerpoint/2010/main" val="4204446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4182680"/>
              </p:ext>
            </p:extLst>
          </p:nvPr>
        </p:nvGraphicFramePr>
        <p:xfrm>
          <a:off x="677863" y="2160588"/>
          <a:ext cx="8596312" cy="4405925"/>
        </p:xfrm>
        <a:graphic>
          <a:graphicData uri="http://schemas.openxmlformats.org/drawingml/2006/table">
            <a:tbl>
              <a:tblPr firstRow="1" bandRow="1">
                <a:tableStyleId>{5C22544A-7EE6-4342-B048-85BDC9FD1C3A}</a:tableStyleId>
              </a:tblPr>
              <a:tblGrid>
                <a:gridCol w="6518021">
                  <a:extLst>
                    <a:ext uri="{9D8B030D-6E8A-4147-A177-3AD203B41FA5}">
                      <a16:colId xmlns:a16="http://schemas.microsoft.com/office/drawing/2014/main" val="20000"/>
                    </a:ext>
                  </a:extLst>
                </a:gridCol>
                <a:gridCol w="679551">
                  <a:extLst>
                    <a:ext uri="{9D8B030D-6E8A-4147-A177-3AD203B41FA5}">
                      <a16:colId xmlns:a16="http://schemas.microsoft.com/office/drawing/2014/main" val="20001"/>
                    </a:ext>
                  </a:extLst>
                </a:gridCol>
                <a:gridCol w="747505">
                  <a:extLst>
                    <a:ext uri="{9D8B030D-6E8A-4147-A177-3AD203B41FA5}">
                      <a16:colId xmlns:a16="http://schemas.microsoft.com/office/drawing/2014/main" val="20002"/>
                    </a:ext>
                  </a:extLst>
                </a:gridCol>
                <a:gridCol w="651235">
                  <a:extLst>
                    <a:ext uri="{9D8B030D-6E8A-4147-A177-3AD203B41FA5}">
                      <a16:colId xmlns:a16="http://schemas.microsoft.com/office/drawing/2014/main" val="20003"/>
                    </a:ext>
                  </a:extLst>
                </a:gridCol>
              </a:tblGrid>
              <a:tr h="643441">
                <a:tc>
                  <a:txBody>
                    <a:bodyPr/>
                    <a:lstStyle/>
                    <a:p>
                      <a:r>
                        <a:rPr lang="az-Latn-AZ" dirty="0"/>
                        <a:t>Məsləhətlər</a:t>
                      </a:r>
                      <a:endParaRPr lang="en-US" dirty="0"/>
                    </a:p>
                  </a:txBody>
                  <a:tcPr marL="74751" marR="74751"/>
                </a:tc>
                <a:tc>
                  <a:txBody>
                    <a:bodyPr/>
                    <a:lstStyle/>
                    <a:p>
                      <a:r>
                        <a:rPr lang="az-Latn-AZ" dirty="0"/>
                        <a:t>Sinif</a:t>
                      </a:r>
                      <a:endParaRPr lang="en-US" dirty="0"/>
                    </a:p>
                  </a:txBody>
                  <a:tcPr marL="74751" marR="74751"/>
                </a:tc>
                <a:tc>
                  <a:txBody>
                    <a:bodyPr/>
                    <a:lstStyle/>
                    <a:p>
                      <a:r>
                        <a:rPr lang="az-Latn-AZ" dirty="0"/>
                        <a:t>Sübut</a:t>
                      </a:r>
                      <a:endParaRPr lang="en-US" dirty="0"/>
                    </a:p>
                  </a:txBody>
                  <a:tcPr marL="74751" marR="74751"/>
                </a:tc>
                <a:tc>
                  <a:txBody>
                    <a:bodyPr/>
                    <a:lstStyle/>
                    <a:p>
                      <a:endParaRPr lang="en-US"/>
                    </a:p>
                  </a:txBody>
                  <a:tcPr marL="74751" marR="74751"/>
                </a:tc>
                <a:extLst>
                  <a:ext uri="{0D108BD9-81ED-4DB2-BD59-A6C34878D82A}">
                    <a16:rowId xmlns:a16="http://schemas.microsoft.com/office/drawing/2014/main" val="10000"/>
                  </a:ext>
                </a:extLst>
              </a:tr>
              <a:tr h="959933">
                <a:tc>
                  <a:txBody>
                    <a:bodyPr/>
                    <a:lstStyle/>
                    <a:p>
                      <a:r>
                        <a:rPr lang="az-Latn-AZ" dirty="0"/>
                        <a:t>Klinik olaraq kardiyak tamponada düşünülən xəstələrdə gecikmədən Exokardiyoqrafik muayinə aparılmalıdır. EXO-da mayenin yeri, yerləşməsi, və miqdarı haqda kifayət qədər məlumat əldə edəbilərik. </a:t>
                      </a:r>
                      <a:endParaRPr lang="en-US" dirty="0"/>
                    </a:p>
                  </a:txBody>
                  <a:tcPr marL="74751" marR="74751"/>
                </a:tc>
                <a:tc>
                  <a:txBody>
                    <a:bodyPr/>
                    <a:lstStyle/>
                    <a:p>
                      <a:r>
                        <a:rPr lang="az-Latn-AZ" dirty="0"/>
                        <a:t>I</a:t>
                      </a:r>
                      <a:endParaRPr lang="en-US" dirty="0"/>
                    </a:p>
                  </a:txBody>
                  <a:tcPr marL="74751" marR="74751"/>
                </a:tc>
                <a:tc>
                  <a:txBody>
                    <a:bodyPr/>
                    <a:lstStyle/>
                    <a:p>
                      <a:r>
                        <a:rPr lang="az-Latn-AZ" dirty="0"/>
                        <a:t>C</a:t>
                      </a:r>
                      <a:endParaRPr lang="en-US" dirty="0"/>
                    </a:p>
                  </a:txBody>
                  <a:tcPr marL="74751" marR="74751"/>
                </a:tc>
                <a:tc>
                  <a:txBody>
                    <a:bodyPr/>
                    <a:lstStyle/>
                    <a:p>
                      <a:endParaRPr lang="en-US"/>
                    </a:p>
                  </a:txBody>
                  <a:tcPr marL="74751" marR="74751"/>
                </a:tc>
                <a:extLst>
                  <a:ext uri="{0D108BD9-81ED-4DB2-BD59-A6C34878D82A}">
                    <a16:rowId xmlns:a16="http://schemas.microsoft.com/office/drawing/2014/main" val="10001"/>
                  </a:ext>
                </a:extLst>
              </a:tr>
              <a:tr h="643441">
                <a:tc>
                  <a:txBody>
                    <a:bodyPr/>
                    <a:lstStyle/>
                    <a:p>
                      <a:r>
                        <a:rPr lang="az-Latn-AZ" dirty="0"/>
                        <a:t>Təcili perikardiyosentez vəya cərrahi mudaxilə</a:t>
                      </a:r>
                      <a:r>
                        <a:rPr lang="az-Latn-AZ" baseline="0" dirty="0"/>
                        <a:t> məsləhətdir.</a:t>
                      </a:r>
                      <a:endParaRPr lang="en-US" dirty="0"/>
                    </a:p>
                  </a:txBody>
                  <a:tcPr marL="74751" marR="74751"/>
                </a:tc>
                <a:tc>
                  <a:txBody>
                    <a:bodyPr/>
                    <a:lstStyle/>
                    <a:p>
                      <a:r>
                        <a:rPr lang="az-Latn-AZ" dirty="0"/>
                        <a:t>I</a:t>
                      </a:r>
                      <a:endParaRPr lang="en-US" dirty="0"/>
                    </a:p>
                  </a:txBody>
                  <a:tcPr marL="74751" marR="74751"/>
                </a:tc>
                <a:tc>
                  <a:txBody>
                    <a:bodyPr/>
                    <a:lstStyle/>
                    <a:p>
                      <a:r>
                        <a:rPr lang="az-Latn-AZ" dirty="0"/>
                        <a:t>C</a:t>
                      </a:r>
                      <a:endParaRPr lang="en-US" dirty="0"/>
                    </a:p>
                  </a:txBody>
                  <a:tcPr marL="74751" marR="74751"/>
                </a:tc>
                <a:tc>
                  <a:txBody>
                    <a:bodyPr/>
                    <a:lstStyle/>
                    <a:p>
                      <a:endParaRPr lang="en-US"/>
                    </a:p>
                  </a:txBody>
                  <a:tcPr marL="74751" marR="74751"/>
                </a:tc>
                <a:extLst>
                  <a:ext uri="{0D108BD9-81ED-4DB2-BD59-A6C34878D82A}">
                    <a16:rowId xmlns:a16="http://schemas.microsoft.com/office/drawing/2014/main" val="10002"/>
                  </a:ext>
                </a:extLst>
              </a:tr>
              <a:tr h="643441">
                <a:tc>
                  <a:txBody>
                    <a:bodyPr/>
                    <a:lstStyle/>
                    <a:p>
                      <a:r>
                        <a:rPr lang="az-Latn-AZ" dirty="0"/>
                        <a:t>Exokardiyoqrafiya zamanında və diqqətli şəkildə dəyərləndirilməlidir. </a:t>
                      </a:r>
                      <a:endParaRPr lang="en-US" dirty="0"/>
                    </a:p>
                  </a:txBody>
                  <a:tcPr marL="74751" marR="74751"/>
                </a:tc>
                <a:tc>
                  <a:txBody>
                    <a:bodyPr/>
                    <a:lstStyle/>
                    <a:p>
                      <a:r>
                        <a:rPr lang="az-Latn-AZ" dirty="0"/>
                        <a:t>I</a:t>
                      </a:r>
                      <a:endParaRPr lang="en-US" dirty="0"/>
                    </a:p>
                  </a:txBody>
                  <a:tcPr marL="74751" marR="74751"/>
                </a:tc>
                <a:tc>
                  <a:txBody>
                    <a:bodyPr/>
                    <a:lstStyle/>
                    <a:p>
                      <a:r>
                        <a:rPr lang="az-Latn-AZ" dirty="0"/>
                        <a:t>C</a:t>
                      </a:r>
                      <a:endParaRPr lang="en-US" dirty="0"/>
                    </a:p>
                  </a:txBody>
                  <a:tcPr marL="74751" marR="74751"/>
                </a:tc>
                <a:tc>
                  <a:txBody>
                    <a:bodyPr/>
                    <a:lstStyle/>
                    <a:p>
                      <a:endParaRPr lang="en-US"/>
                    </a:p>
                  </a:txBody>
                  <a:tcPr marL="74751" marR="74751"/>
                </a:tc>
                <a:extLst>
                  <a:ext uri="{0D108BD9-81ED-4DB2-BD59-A6C34878D82A}">
                    <a16:rowId xmlns:a16="http://schemas.microsoft.com/office/drawing/2014/main" val="10003"/>
                  </a:ext>
                </a:extLst>
              </a:tr>
              <a:tr h="643441">
                <a:tc>
                  <a:txBody>
                    <a:bodyPr/>
                    <a:lstStyle/>
                    <a:p>
                      <a:r>
                        <a:rPr lang="az-Latn-AZ" dirty="0"/>
                        <a:t>Vazodilatatorlar və diüretiklər</a:t>
                      </a:r>
                      <a:r>
                        <a:rPr lang="az-Latn-AZ" baseline="0" dirty="0"/>
                        <a:t> kardiyak tamponadada verilməməlidir.</a:t>
                      </a:r>
                      <a:endParaRPr lang="en-US" dirty="0"/>
                    </a:p>
                  </a:txBody>
                  <a:tcPr marL="74751" marR="74751"/>
                </a:tc>
                <a:tc>
                  <a:txBody>
                    <a:bodyPr/>
                    <a:lstStyle/>
                    <a:p>
                      <a:r>
                        <a:rPr lang="az-Latn-AZ" dirty="0"/>
                        <a:t>III</a:t>
                      </a:r>
                      <a:endParaRPr lang="en-US" dirty="0"/>
                    </a:p>
                  </a:txBody>
                  <a:tcPr marL="74751" marR="74751"/>
                </a:tc>
                <a:tc>
                  <a:txBody>
                    <a:bodyPr/>
                    <a:lstStyle/>
                    <a:p>
                      <a:r>
                        <a:rPr lang="az-Latn-AZ" dirty="0"/>
                        <a:t>C</a:t>
                      </a:r>
                      <a:endParaRPr lang="en-US" dirty="0"/>
                    </a:p>
                  </a:txBody>
                  <a:tcPr marL="74751" marR="74751"/>
                </a:tc>
                <a:tc>
                  <a:txBody>
                    <a:bodyPr/>
                    <a:lstStyle/>
                    <a:p>
                      <a:endParaRPr lang="en-US"/>
                    </a:p>
                  </a:txBody>
                  <a:tcPr marL="74751" marR="74751"/>
                </a:tc>
                <a:extLst>
                  <a:ext uri="{0D108BD9-81ED-4DB2-BD59-A6C34878D82A}">
                    <a16:rowId xmlns:a16="http://schemas.microsoft.com/office/drawing/2014/main" val="10004"/>
                  </a:ext>
                </a:extLst>
              </a:tr>
              <a:tr h="643441">
                <a:tc>
                  <a:txBody>
                    <a:bodyPr/>
                    <a:lstStyle/>
                    <a:p>
                      <a:endParaRPr lang="en-US"/>
                    </a:p>
                  </a:txBody>
                  <a:tcPr marL="74751" marR="74751"/>
                </a:tc>
                <a:tc>
                  <a:txBody>
                    <a:bodyPr/>
                    <a:lstStyle/>
                    <a:p>
                      <a:endParaRPr lang="en-US"/>
                    </a:p>
                  </a:txBody>
                  <a:tcPr marL="74751" marR="74751"/>
                </a:tc>
                <a:tc>
                  <a:txBody>
                    <a:bodyPr/>
                    <a:lstStyle/>
                    <a:p>
                      <a:endParaRPr lang="en-US"/>
                    </a:p>
                  </a:txBody>
                  <a:tcPr marL="74751" marR="74751"/>
                </a:tc>
                <a:tc>
                  <a:txBody>
                    <a:bodyPr/>
                    <a:lstStyle/>
                    <a:p>
                      <a:endParaRPr lang="en-US" dirty="0"/>
                    </a:p>
                  </a:txBody>
                  <a:tcPr marL="74751" marR="74751"/>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268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z-Latn-AZ" dirty="0"/>
              <a:t>Böyrək yetməzliyində: Təcili</a:t>
            </a:r>
          </a:p>
          <a:p>
            <a:r>
              <a:rPr lang="az-Latn-AZ" dirty="0"/>
              <a:t>Hipotiroidi:</a:t>
            </a:r>
            <a:endParaRPr lang="en-US" dirty="0"/>
          </a:p>
        </p:txBody>
      </p:sp>
    </p:spTree>
    <p:extLst>
      <p:ext uri="{BB962C8B-B14F-4D97-AF65-F5344CB8AC3E}">
        <p14:creationId xmlns:p14="http://schemas.microsoft.com/office/powerpoint/2010/main" val="80647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B7DD4BAB-0837-F71D-A56A-E15FA77B976F}"/>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920B870-430E-C588-A0E0-85E8E8BBF39F}"/>
              </a:ext>
            </a:extLst>
          </p:cNvPr>
          <p:cNvSpPr txBox="1"/>
          <p:nvPr/>
        </p:nvSpPr>
        <p:spPr>
          <a:xfrm>
            <a:off x="4876800" y="3208954"/>
            <a:ext cx="2022764" cy="646331"/>
          </a:xfrm>
          <a:prstGeom prst="rect">
            <a:avLst/>
          </a:prstGeom>
          <a:noFill/>
        </p:spPr>
        <p:txBody>
          <a:bodyPr wrap="square" rtlCol="0">
            <a:spAutoFit/>
          </a:bodyPr>
          <a:lstStyle/>
          <a:p>
            <a:r>
              <a:rPr lang="en-US" sz="3600" b="1" dirty="0"/>
              <a:t>205 </a:t>
            </a:r>
            <a:r>
              <a:rPr lang="en-US" sz="3600" b="1" dirty="0" err="1"/>
              <a:t>xəstə</a:t>
            </a:r>
            <a:endParaRPr lang="x-none" sz="3600" b="1" dirty="0"/>
          </a:p>
        </p:txBody>
      </p:sp>
    </p:spTree>
    <p:extLst>
      <p:ext uri="{BB962C8B-B14F-4D97-AF65-F5344CB8AC3E}">
        <p14:creationId xmlns:p14="http://schemas.microsoft.com/office/powerpoint/2010/main" val="112583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E3358A-7753-1AC4-9C0B-83E6898C0FB3}"/>
              </a:ext>
            </a:extLst>
          </p:cNvPr>
          <p:cNvSpPr>
            <a:spLocks noGrp="1"/>
          </p:cNvSpPr>
          <p:nvPr>
            <p:ph type="title"/>
          </p:nvPr>
        </p:nvSpPr>
        <p:spPr/>
        <p:txBody>
          <a:bodyPr>
            <a:normAutofit/>
          </a:bodyPr>
          <a:lstStyle/>
          <a:p>
            <a:r>
              <a:rPr lang="az-Latn-AZ" sz="4800" b="1" dirty="0"/>
              <a:t>YAŞ </a:t>
            </a:r>
            <a:endParaRPr lang="x-none" sz="4800" b="1" dirty="0"/>
          </a:p>
        </p:txBody>
      </p:sp>
      <p:graphicFrame>
        <p:nvGraphicFramePr>
          <p:cNvPr id="4" name="Объект 3">
            <a:extLst>
              <a:ext uri="{FF2B5EF4-FFF2-40B4-BE49-F238E27FC236}">
                <a16:creationId xmlns:a16="http://schemas.microsoft.com/office/drawing/2014/main" id="{27716324-B889-DC4D-FA79-855FCBE220CA}"/>
              </a:ext>
            </a:extLst>
          </p:cNvPr>
          <p:cNvGraphicFramePr>
            <a:graphicFrameLocks noGrp="1"/>
          </p:cNvGraphicFramePr>
          <p:nvPr>
            <p:ph idx="1"/>
          </p:nvPr>
        </p:nvGraphicFramePr>
        <p:xfrm>
          <a:off x="436418" y="1253331"/>
          <a:ext cx="11035146" cy="5064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02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a:extLst>
              <a:ext uri="{FF2B5EF4-FFF2-40B4-BE49-F238E27FC236}">
                <a16:creationId xmlns:a16="http://schemas.microsoft.com/office/drawing/2014/main" id="{F0280CA4-044A-D084-DD90-FEE685377061}"/>
              </a:ext>
            </a:extLst>
          </p:cNvPr>
          <p:cNvGraphicFramePr>
            <a:graphicFrameLocks noGrp="1"/>
          </p:cNvGraphicFramePr>
          <p:nvPr>
            <p:ph idx="1"/>
          </p:nvPr>
        </p:nvGraphicFramePr>
        <p:xfrm>
          <a:off x="446809" y="609599"/>
          <a:ext cx="10882745" cy="56249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22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5">
            <a:extLst>
              <a:ext uri="{FF2B5EF4-FFF2-40B4-BE49-F238E27FC236}">
                <a16:creationId xmlns:a16="http://schemas.microsoft.com/office/drawing/2014/main" id="{DE6E70C2-6AA9-834B-FC77-05FF9176E1D7}"/>
              </a:ext>
            </a:extLst>
          </p:cNvPr>
          <p:cNvGraphicFramePr>
            <a:graphicFrameLocks noGrp="1"/>
          </p:cNvGraphicFramePr>
          <p:nvPr>
            <p:ph idx="1"/>
          </p:nvPr>
        </p:nvGraphicFramePr>
        <p:xfrm>
          <a:off x="200891" y="568037"/>
          <a:ext cx="11353800" cy="6026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92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589B19-2058-33B3-5773-BAA9C8C94EB6}"/>
              </a:ext>
            </a:extLst>
          </p:cNvPr>
          <p:cNvSpPr>
            <a:spLocks noGrp="1"/>
          </p:cNvSpPr>
          <p:nvPr>
            <p:ph type="title"/>
          </p:nvPr>
        </p:nvSpPr>
        <p:spPr>
          <a:xfrm>
            <a:off x="477983" y="253782"/>
            <a:ext cx="10515600" cy="1325563"/>
          </a:xfrm>
        </p:spPr>
        <p:txBody>
          <a:bodyPr/>
          <a:lstStyle/>
          <a:p>
            <a:r>
              <a:rPr lang="az-Latn-AZ" b="1" dirty="0"/>
              <a:t>                               Maye miqdarı</a:t>
            </a:r>
            <a:endParaRPr lang="x-none" b="1" dirty="0"/>
          </a:p>
        </p:txBody>
      </p:sp>
      <p:graphicFrame>
        <p:nvGraphicFramePr>
          <p:cNvPr id="8" name="Объект 7">
            <a:extLst>
              <a:ext uri="{FF2B5EF4-FFF2-40B4-BE49-F238E27FC236}">
                <a16:creationId xmlns:a16="http://schemas.microsoft.com/office/drawing/2014/main" id="{C4E062FE-71C9-F782-C890-DE115D5B5F87}"/>
              </a:ext>
            </a:extLst>
          </p:cNvPr>
          <p:cNvGraphicFramePr>
            <a:graphicFrameLocks noGrp="1"/>
          </p:cNvGraphicFramePr>
          <p:nvPr>
            <p:ph idx="1"/>
          </p:nvPr>
        </p:nvGraphicFramePr>
        <p:xfrm>
          <a:off x="644235" y="2230581"/>
          <a:ext cx="11270674" cy="5272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248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A41DEF-5810-3300-2838-F3C4D958217F}"/>
              </a:ext>
            </a:extLst>
          </p:cNvPr>
          <p:cNvSpPr>
            <a:spLocks noGrp="1"/>
          </p:cNvSpPr>
          <p:nvPr>
            <p:ph type="title"/>
          </p:nvPr>
        </p:nvSpPr>
        <p:spPr/>
        <p:txBody>
          <a:bodyPr>
            <a:normAutofit/>
          </a:bodyPr>
          <a:lstStyle/>
          <a:p>
            <a:r>
              <a:rPr lang="az-Latn-AZ" sz="5400" b="1" dirty="0"/>
              <a:t>Nəticə</a:t>
            </a:r>
            <a:endParaRPr lang="x-none" sz="5400" b="1" dirty="0"/>
          </a:p>
        </p:txBody>
      </p:sp>
      <p:graphicFrame>
        <p:nvGraphicFramePr>
          <p:cNvPr id="7" name="Объект 6">
            <a:extLst>
              <a:ext uri="{FF2B5EF4-FFF2-40B4-BE49-F238E27FC236}">
                <a16:creationId xmlns:a16="http://schemas.microsoft.com/office/drawing/2014/main" id="{FDB19992-4486-E0D3-AB3D-939B6D3D13B6}"/>
              </a:ext>
            </a:extLst>
          </p:cNvPr>
          <p:cNvGraphicFramePr>
            <a:graphicFrameLocks noGrp="1"/>
          </p:cNvGraphicFramePr>
          <p:nvPr>
            <p:ph idx="1"/>
          </p:nvPr>
        </p:nvGraphicFramePr>
        <p:xfrm>
          <a:off x="1234439" y="485422"/>
          <a:ext cx="10291517" cy="5755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a:extLst>
              <a:ext uri="{FF2B5EF4-FFF2-40B4-BE49-F238E27FC236}">
                <a16:creationId xmlns:a16="http://schemas.microsoft.com/office/drawing/2014/main" id="{096975F8-265C-6361-5FD1-F6FA81315EC4}"/>
              </a:ext>
            </a:extLst>
          </p:cNvPr>
          <p:cNvSpPr/>
          <p:nvPr/>
        </p:nvSpPr>
        <p:spPr>
          <a:xfrm>
            <a:off x="7021688" y="3580328"/>
            <a:ext cx="3352800" cy="163561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z-Latn-AZ" sz="2000" dirty="0"/>
              <a:t>Arrest – 1 xəstə(perikardiyosentezə alınmadan arrest yaranıb).</a:t>
            </a:r>
          </a:p>
          <a:p>
            <a:pPr algn="ctr"/>
            <a:r>
              <a:rPr lang="az-Latn-AZ" sz="2000" dirty="0"/>
              <a:t>AF-2 xəstə</a:t>
            </a:r>
          </a:p>
          <a:p>
            <a:pPr algn="ctr"/>
            <a:r>
              <a:rPr lang="az-Latn-AZ" sz="2000" dirty="0"/>
              <a:t>Saturasiya düşüb – 1 xəstə</a:t>
            </a:r>
            <a:endParaRPr lang="x-none" sz="2000" dirty="0"/>
          </a:p>
        </p:txBody>
      </p:sp>
      <p:cxnSp>
        <p:nvCxnSpPr>
          <p:cNvPr id="5" name="Прямая соединительная линия 4">
            <a:extLst>
              <a:ext uri="{FF2B5EF4-FFF2-40B4-BE49-F238E27FC236}">
                <a16:creationId xmlns:a16="http://schemas.microsoft.com/office/drawing/2014/main" id="{1D7A0386-DD54-E52C-4C22-3802B7DBA859}"/>
              </a:ext>
            </a:extLst>
          </p:cNvPr>
          <p:cNvCxnSpPr>
            <a:endCxn id="3" idx="1"/>
          </p:cNvCxnSpPr>
          <p:nvPr/>
        </p:nvCxnSpPr>
        <p:spPr>
          <a:xfrm>
            <a:off x="6558844" y="4324353"/>
            <a:ext cx="462844" cy="737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61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35DE83-9C03-8262-FFE8-09759F21EB18}"/>
              </a:ext>
            </a:extLst>
          </p:cNvPr>
          <p:cNvSpPr>
            <a:spLocks noGrp="1"/>
          </p:cNvSpPr>
          <p:nvPr>
            <p:ph type="title"/>
          </p:nvPr>
        </p:nvSpPr>
        <p:spPr/>
        <p:txBody>
          <a:bodyPr/>
          <a:lstStyle/>
          <a:p>
            <a:endParaRPr lang="x-none"/>
          </a:p>
        </p:txBody>
      </p:sp>
      <p:pic>
        <p:nvPicPr>
          <p:cNvPr id="4" name="WhatsApp Video 2023-03-16 at 11.14.36.mp4">
            <a:hlinkClick r:id="" action="ppaction://media"/>
            <a:extLst>
              <a:ext uri="{FF2B5EF4-FFF2-40B4-BE49-F238E27FC236}">
                <a16:creationId xmlns:a16="http://schemas.microsoft.com/office/drawing/2014/main" id="{AF0CA71F-A425-1213-609D-A900E5A259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8575" y="1100138"/>
            <a:ext cx="6096000" cy="4572000"/>
          </a:xfrm>
        </p:spPr>
      </p:pic>
      <p:pic>
        <p:nvPicPr>
          <p:cNvPr id="5" name="WhatsApp Video 2023-03-16 at 11.15.08.mp4">
            <a:hlinkClick r:id="" action="ppaction://media"/>
            <a:extLst>
              <a:ext uri="{FF2B5EF4-FFF2-40B4-BE49-F238E27FC236}">
                <a16:creationId xmlns:a16="http://schemas.microsoft.com/office/drawing/2014/main" id="{6B86FFA0-1756-ED01-3160-59BA0DAAA25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67064" y="337849"/>
            <a:ext cx="6096000" cy="6096000"/>
          </a:xfrm>
          <a:prstGeom prst="rect">
            <a:avLst/>
          </a:prstGeom>
        </p:spPr>
      </p:pic>
    </p:spTree>
    <p:extLst>
      <p:ext uri="{BB962C8B-B14F-4D97-AF65-F5344CB8AC3E}">
        <p14:creationId xmlns:p14="http://schemas.microsoft.com/office/powerpoint/2010/main" val="10857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az-Latn-AZ" dirty="0"/>
              <a:t>Kardiyak tamponada həyat təhdidedici bir haldır. Perikartda maye,  qan, qaz  irin və  inflamasiya olabilir. Bu hallar travma, ürəkdə yırtılma vəya aortanın laylanması ilə ortaya çıxabilir. </a:t>
            </a:r>
          </a:p>
          <a:p>
            <a:r>
              <a:rPr lang="az-Latn-AZ" dirty="0"/>
              <a:t>Kardiyak tamponadanın klinik işarətləri nəfəs darlığı,  taşikardiya, hipotenziya, pulsus paradoksis, juqular ven təzyiqində artış və  ürək səslərinin korlanması şəklindədir. </a:t>
            </a:r>
          </a:p>
        </p:txBody>
      </p:sp>
    </p:spTree>
    <p:extLst>
      <p:ext uri="{BB962C8B-B14F-4D97-AF65-F5344CB8AC3E}">
        <p14:creationId xmlns:p14="http://schemas.microsoft.com/office/powerpoint/2010/main" val="386735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5AC36E-AFB3-152D-93A6-F68BFD8CA13C}"/>
              </a:ext>
            </a:extLst>
          </p:cNvPr>
          <p:cNvSpPr>
            <a:spLocks noGrp="1"/>
          </p:cNvSpPr>
          <p:nvPr>
            <p:ph type="title"/>
          </p:nvPr>
        </p:nvSpPr>
        <p:spPr>
          <a:xfrm>
            <a:off x="491836" y="-84932"/>
            <a:ext cx="10515600" cy="1325563"/>
          </a:xfrm>
        </p:spPr>
        <p:txBody>
          <a:bodyPr/>
          <a:lstStyle/>
          <a:p>
            <a:r>
              <a:rPr lang="az-Latn-AZ" dirty="0"/>
              <a:t>Xəstə təqdimatı</a:t>
            </a:r>
            <a:endParaRPr lang="x-none" dirty="0"/>
          </a:p>
        </p:txBody>
      </p:sp>
      <p:sp>
        <p:nvSpPr>
          <p:cNvPr id="3" name="Объект 2">
            <a:extLst>
              <a:ext uri="{FF2B5EF4-FFF2-40B4-BE49-F238E27FC236}">
                <a16:creationId xmlns:a16="http://schemas.microsoft.com/office/drawing/2014/main" id="{2E8A11C9-8CFE-08C3-A399-5C94A36D9DCE}"/>
              </a:ext>
            </a:extLst>
          </p:cNvPr>
          <p:cNvSpPr>
            <a:spLocks noGrp="1"/>
          </p:cNvSpPr>
          <p:nvPr>
            <p:ph idx="1"/>
          </p:nvPr>
        </p:nvSpPr>
        <p:spPr>
          <a:xfrm>
            <a:off x="353291" y="1450001"/>
            <a:ext cx="5396345" cy="4458060"/>
          </a:xfrm>
        </p:spPr>
        <p:txBody>
          <a:bodyPr>
            <a:normAutofit/>
          </a:bodyPr>
          <a:lstStyle/>
          <a:p>
            <a:r>
              <a:rPr lang="az-Latn-AZ" dirty="0"/>
              <a:t>Qadın xəstə, 55 yaş</a:t>
            </a:r>
          </a:p>
          <a:p>
            <a:r>
              <a:rPr lang="az-Latn-AZ" dirty="0"/>
              <a:t>Şikayətləri: təngənəfəslik, boğulma</a:t>
            </a:r>
          </a:p>
          <a:p>
            <a:r>
              <a:rPr lang="az-Latn-AZ" dirty="0"/>
              <a:t>Anamnez: süd vəzi xərçəngi diaqnozu ilə sol tərəfli mastektomiya</a:t>
            </a:r>
          </a:p>
          <a:p>
            <a:r>
              <a:rPr lang="az-Latn-AZ" dirty="0"/>
              <a:t>15 gün əvvəl perikard punksiyası icra edilib və 1500 ml maye çəkilib</a:t>
            </a:r>
          </a:p>
          <a:p>
            <a:r>
              <a:rPr lang="az-Latn-AZ" dirty="0"/>
              <a:t>Exokardioqrafiya müayinəsində təkrarlayan maye</a:t>
            </a:r>
          </a:p>
          <a:p>
            <a:endParaRPr lang="x-none" dirty="0"/>
          </a:p>
        </p:txBody>
      </p:sp>
      <p:pic>
        <p:nvPicPr>
          <p:cNvPr id="5" name="Рисунок 4" descr="Изображение выглядит как текст, монитор, электроника, экран&#10;&#10;Автоматически созданное описание">
            <a:extLst>
              <a:ext uri="{FF2B5EF4-FFF2-40B4-BE49-F238E27FC236}">
                <a16:creationId xmlns:a16="http://schemas.microsoft.com/office/drawing/2014/main" id="{53B9458A-9D1B-F300-93B5-71C3572E9D92}"/>
              </a:ext>
            </a:extLst>
          </p:cNvPr>
          <p:cNvPicPr>
            <a:picLocks noChangeAspect="1"/>
          </p:cNvPicPr>
          <p:nvPr/>
        </p:nvPicPr>
        <p:blipFill rotWithShape="1">
          <a:blip r:embed="rId2"/>
          <a:srcRect l="3051" r="19390" b="16340"/>
          <a:stretch/>
        </p:blipFill>
        <p:spPr>
          <a:xfrm>
            <a:off x="5810443" y="1240631"/>
            <a:ext cx="6028266" cy="4876800"/>
          </a:xfrm>
          <a:prstGeom prst="rect">
            <a:avLst/>
          </a:prstGeom>
        </p:spPr>
      </p:pic>
    </p:spTree>
    <p:extLst>
      <p:ext uri="{BB962C8B-B14F-4D97-AF65-F5344CB8AC3E}">
        <p14:creationId xmlns:p14="http://schemas.microsoft.com/office/powerpoint/2010/main" val="271768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96EAF54F-8F70-E4A1-3324-A12689A5FBCE}"/>
              </a:ext>
            </a:extLst>
          </p:cNvPr>
          <p:cNvSpPr>
            <a:spLocks noGrp="1"/>
          </p:cNvSpPr>
          <p:nvPr>
            <p:ph idx="1"/>
          </p:nvPr>
        </p:nvSpPr>
        <p:spPr>
          <a:xfrm>
            <a:off x="293340" y="2363997"/>
            <a:ext cx="4617327" cy="3764102"/>
          </a:xfrm>
        </p:spPr>
        <p:txBody>
          <a:bodyPr>
            <a:normAutofit/>
          </a:bodyPr>
          <a:lstStyle/>
          <a:p>
            <a:r>
              <a:rPr lang="az-Latn-AZ" dirty="0"/>
              <a:t>Xəstəyə 6.0x40 mm balonla plevroperikardial pəncərə açıldı</a:t>
            </a:r>
            <a:endParaRPr lang="x-none" dirty="0"/>
          </a:p>
        </p:txBody>
      </p:sp>
      <p:pic>
        <p:nvPicPr>
          <p:cNvPr id="4" name="Объект 10" descr="Изображение выглядит как текст&#10;&#10;Автоматически созданное описание">
            <a:extLst>
              <a:ext uri="{FF2B5EF4-FFF2-40B4-BE49-F238E27FC236}">
                <a16:creationId xmlns:a16="http://schemas.microsoft.com/office/drawing/2014/main" id="{603ABD1B-A708-FB9A-26F4-D13CEE4E0DBF}"/>
              </a:ext>
            </a:extLst>
          </p:cNvPr>
          <p:cNvPicPr>
            <a:picLocks noChangeAspect="1"/>
          </p:cNvPicPr>
          <p:nvPr/>
        </p:nvPicPr>
        <p:blipFill rotWithShape="1">
          <a:blip r:embed="rId2"/>
          <a:srcRect b="4745"/>
          <a:stretch/>
        </p:blipFill>
        <p:spPr>
          <a:xfrm>
            <a:off x="5010386" y="10"/>
            <a:ext cx="7181613" cy="6857990"/>
          </a:xfrm>
          <a:prstGeom prst="rect">
            <a:avLst/>
          </a:prstGeom>
          <a:effectLst/>
        </p:spPr>
      </p:pic>
    </p:spTree>
    <p:extLst>
      <p:ext uri="{BB962C8B-B14F-4D97-AF65-F5344CB8AC3E}">
        <p14:creationId xmlns:p14="http://schemas.microsoft.com/office/powerpoint/2010/main" val="1837287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474D0A-3131-A8A4-EF81-039C40C3991A}"/>
              </a:ext>
            </a:extLst>
          </p:cNvPr>
          <p:cNvSpPr>
            <a:spLocks noGrp="1"/>
          </p:cNvSpPr>
          <p:nvPr>
            <p:ph type="title"/>
          </p:nvPr>
        </p:nvSpPr>
        <p:spPr/>
        <p:txBody>
          <a:bodyPr/>
          <a:lstStyle/>
          <a:p>
            <a:r>
              <a:rPr lang="az-Latn-AZ" b="1" dirty="0"/>
              <a:t>Nəticə</a:t>
            </a:r>
            <a:endParaRPr lang="x-none" b="1" dirty="0"/>
          </a:p>
        </p:txBody>
      </p:sp>
      <p:pic>
        <p:nvPicPr>
          <p:cNvPr id="5" name="Объект 4" descr="Изображение выглядит как текст&#10;&#10;Автоматически созданное описание">
            <a:extLst>
              <a:ext uri="{FF2B5EF4-FFF2-40B4-BE49-F238E27FC236}">
                <a16:creationId xmlns:a16="http://schemas.microsoft.com/office/drawing/2014/main" id="{605A8D18-0C28-E133-DD9A-47C23565D24B}"/>
              </a:ext>
            </a:extLst>
          </p:cNvPr>
          <p:cNvPicPr>
            <a:picLocks noGrp="1" noChangeAspect="1"/>
          </p:cNvPicPr>
          <p:nvPr>
            <p:ph idx="1"/>
          </p:nvPr>
        </p:nvPicPr>
        <p:blipFill rotWithShape="1">
          <a:blip r:embed="rId2"/>
          <a:srcRect r="35997" b="22632"/>
          <a:stretch/>
        </p:blipFill>
        <p:spPr>
          <a:xfrm>
            <a:off x="6612469" y="1690688"/>
            <a:ext cx="4642554" cy="4055356"/>
          </a:xfrm>
        </p:spPr>
      </p:pic>
      <p:pic>
        <p:nvPicPr>
          <p:cNvPr id="7" name="Рисунок 6" descr="Изображение выглядит как ночное небо&#10;&#10;Автоматически созданное описание">
            <a:extLst>
              <a:ext uri="{FF2B5EF4-FFF2-40B4-BE49-F238E27FC236}">
                <a16:creationId xmlns:a16="http://schemas.microsoft.com/office/drawing/2014/main" id="{09EE0F2B-1DD0-9069-E750-42591CF25697}"/>
              </a:ext>
            </a:extLst>
          </p:cNvPr>
          <p:cNvPicPr>
            <a:picLocks noChangeAspect="1"/>
          </p:cNvPicPr>
          <p:nvPr/>
        </p:nvPicPr>
        <p:blipFill rotWithShape="1">
          <a:blip r:embed="rId3"/>
          <a:srcRect r="19637" b="21100"/>
          <a:stretch/>
        </p:blipFill>
        <p:spPr>
          <a:xfrm>
            <a:off x="724091" y="1690688"/>
            <a:ext cx="5507376" cy="4055356"/>
          </a:xfrm>
          <a:prstGeom prst="rect">
            <a:avLst/>
          </a:prstGeom>
        </p:spPr>
      </p:pic>
    </p:spTree>
    <p:extLst>
      <p:ext uri="{BB962C8B-B14F-4D97-AF65-F5344CB8AC3E}">
        <p14:creationId xmlns:p14="http://schemas.microsoft.com/office/powerpoint/2010/main" val="3738309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599"/>
            <a:ext cx="7791417" cy="206375"/>
          </a:xfrm>
        </p:spPr>
        <p:txBody>
          <a:bodyPr>
            <a:normAutofit fontScale="90000"/>
          </a:bodyPr>
          <a:lstStyle/>
          <a:p>
            <a:r>
              <a:rPr lang="en-US" dirty="0"/>
              <a:t> </a:t>
            </a:r>
            <a:br>
              <a:rPr lang="en-US" dirty="0"/>
            </a:br>
            <a:endParaRPr lang="en-US" dirty="0"/>
          </a:p>
        </p:txBody>
      </p:sp>
      <p:pic>
        <p:nvPicPr>
          <p:cNvPr id="8" name="WhatsApp Video 2023-04-01 at 12.42.37 (1)">
            <a:hlinkClick r:id="" action="ppaction://media"/>
            <a:extLst>
              <a:ext uri="{FF2B5EF4-FFF2-40B4-BE49-F238E27FC236}">
                <a16:creationId xmlns:a16="http://schemas.microsoft.com/office/drawing/2014/main" id="{B4EC0D93-63D2-49EB-517F-7E23F75F40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3717" y="2160588"/>
            <a:ext cx="7399606" cy="3881437"/>
          </a:xfrm>
        </p:spPr>
      </p:pic>
    </p:spTree>
    <p:extLst>
      <p:ext uri="{BB962C8B-B14F-4D97-AF65-F5344CB8AC3E}">
        <p14:creationId xmlns:p14="http://schemas.microsoft.com/office/powerpoint/2010/main" val="38022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az-Latn-AZ" dirty="0"/>
              <a:t>Diqqətiniz üçün təşəkkür edirəm. </a:t>
            </a:r>
            <a:endParaRPr lang="en-US" dirty="0"/>
          </a:p>
        </p:txBody>
      </p:sp>
      <p:pic>
        <p:nvPicPr>
          <p:cNvPr id="4" name="WhatsApp Video 2023-04-01 at 12.42.42 (1)">
            <a:hlinkClick r:id="" action="ppaction://media"/>
            <a:extLst>
              <a:ext uri="{FF2B5EF4-FFF2-40B4-BE49-F238E27FC236}">
                <a16:creationId xmlns:a16="http://schemas.microsoft.com/office/drawing/2014/main" id="{DCCE9528-0DA8-AA36-7D19-BDA7B2FCE2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8122" y="2450904"/>
            <a:ext cx="8060788" cy="4572000"/>
          </a:xfrm>
          <a:prstGeom prst="rect">
            <a:avLst/>
          </a:prstGeom>
        </p:spPr>
      </p:pic>
    </p:spTree>
    <p:extLst>
      <p:ext uri="{BB962C8B-B14F-4D97-AF65-F5344CB8AC3E}">
        <p14:creationId xmlns:p14="http://schemas.microsoft.com/office/powerpoint/2010/main" val="21040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az-Latn-AZ" dirty="0"/>
              <a:t>Diqqətiniz üçün təşəkkür edirəm. </a:t>
            </a:r>
            <a:endParaRPr lang="en-US" dirty="0"/>
          </a:p>
        </p:txBody>
      </p:sp>
    </p:spTree>
    <p:extLst>
      <p:ext uri="{BB962C8B-B14F-4D97-AF65-F5344CB8AC3E}">
        <p14:creationId xmlns:p14="http://schemas.microsoft.com/office/powerpoint/2010/main" val="117017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599"/>
            <a:ext cx="7791417" cy="206375"/>
          </a:xfrm>
        </p:spPr>
        <p:txBody>
          <a:bodyPr>
            <a:normAutofit fontScale="90000"/>
          </a:bodyPr>
          <a:lstStyle/>
          <a:p>
            <a:r>
              <a:rPr lang="en-US" dirty="0"/>
              <a:t> </a:t>
            </a:r>
            <a:br>
              <a:rPr lang="en-US" dirty="0"/>
            </a:br>
            <a:endParaRPr lang="en-US" dirty="0"/>
          </a:p>
        </p:txBody>
      </p:sp>
      <p:pic>
        <p:nvPicPr>
          <p:cNvPr id="6" name="Объект 5">
            <a:extLst>
              <a:ext uri="{FF2B5EF4-FFF2-40B4-BE49-F238E27FC236}">
                <a16:creationId xmlns:a16="http://schemas.microsoft.com/office/drawing/2014/main" id="{259C3A65-BC42-CEBC-9159-3C602C98F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031" y="2486819"/>
            <a:ext cx="3609975" cy="3228975"/>
          </a:xfrm>
        </p:spPr>
      </p:pic>
    </p:spTree>
    <p:extLst>
      <p:ext uri="{BB962C8B-B14F-4D97-AF65-F5344CB8AC3E}">
        <p14:creationId xmlns:p14="http://schemas.microsoft.com/office/powerpoint/2010/main" val="3004870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Untitled Document"/>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4857" y="927280"/>
            <a:ext cx="8384146" cy="553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0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dirty="0"/>
              <a:t>Kardiyak Tamponadanın səbəbləri.</a:t>
            </a:r>
            <a:endParaRPr lang="en-US" dirty="0"/>
          </a:p>
        </p:txBody>
      </p:sp>
      <p:sp>
        <p:nvSpPr>
          <p:cNvPr id="3" name="Content Placeholder 2"/>
          <p:cNvSpPr>
            <a:spLocks noGrp="1"/>
          </p:cNvSpPr>
          <p:nvPr>
            <p:ph idx="1"/>
          </p:nvPr>
        </p:nvSpPr>
        <p:spPr/>
        <p:txBody>
          <a:bodyPr>
            <a:normAutofit fontScale="92500" lnSpcReduction="10000"/>
          </a:bodyPr>
          <a:lstStyle/>
          <a:p>
            <a:r>
              <a:rPr lang="az-Latn-AZ" sz="4000" u="sng" dirty="0"/>
              <a:t>Yayılmış forması:-</a:t>
            </a:r>
          </a:p>
          <a:p>
            <a:r>
              <a:rPr lang="az-Latn-AZ" sz="2400" dirty="0"/>
              <a:t>Perikarditlər, Tüberkuloz, İatrojenik(invaziv vəya cərrahi),Travma</a:t>
            </a:r>
          </a:p>
          <a:p>
            <a:r>
              <a:rPr lang="az-Latn-AZ" sz="2400" dirty="0"/>
              <a:t>Xərçəng</a:t>
            </a:r>
          </a:p>
          <a:p>
            <a:r>
              <a:rPr lang="az-Latn-AZ" sz="4000" u="sng" dirty="0"/>
              <a:t>Diyərləri:</a:t>
            </a:r>
          </a:p>
          <a:p>
            <a:r>
              <a:rPr lang="az-Latn-AZ" sz="2400" dirty="0"/>
              <a:t>Kollogen toxuma xəstəlikləri(SLE, RA, skleroderma)</a:t>
            </a:r>
            <a:r>
              <a:rPr lang="az-Latn-AZ" sz="4000" dirty="0"/>
              <a:t>, </a:t>
            </a:r>
            <a:r>
              <a:rPr lang="az-Latn-AZ" sz="2400" dirty="0"/>
              <a:t>Radyasyon səbəbli, M-dan sonra, Üremiya, Aortanın laylanması, Viral enfeksiya, Bakterial enfeksiya, Pnemoperikardiyum. </a:t>
            </a:r>
          </a:p>
          <a:p>
            <a:endParaRPr lang="az-Latn-AZ" sz="4000" dirty="0"/>
          </a:p>
          <a:p>
            <a:endParaRPr lang="en-US" sz="4000" u="sng" dirty="0"/>
          </a:p>
        </p:txBody>
      </p:sp>
    </p:spTree>
    <p:extLst>
      <p:ext uri="{BB962C8B-B14F-4D97-AF65-F5344CB8AC3E}">
        <p14:creationId xmlns:p14="http://schemas.microsoft.com/office/powerpoint/2010/main" val="154190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C00000"/>
                </a:solidFill>
              </a:rPr>
              <a:t>A key diagnostic finding is </a:t>
            </a:r>
            <a:r>
              <a:rPr lang="en-US" dirty="0" err="1">
                <a:solidFill>
                  <a:srgbClr val="C00000"/>
                </a:solidFill>
              </a:rPr>
              <a:t>pulsus</a:t>
            </a:r>
            <a:r>
              <a:rPr lang="en-US" dirty="0">
                <a:solidFill>
                  <a:srgbClr val="C00000"/>
                </a:solidFill>
              </a:rPr>
              <a:t> </a:t>
            </a:r>
            <a:r>
              <a:rPr lang="en-US" dirty="0" err="1">
                <a:solidFill>
                  <a:srgbClr val="C00000"/>
                </a:solidFill>
              </a:rPr>
              <a:t>paradoxus</a:t>
            </a:r>
            <a:r>
              <a:rPr lang="en-US" dirty="0">
                <a:solidFill>
                  <a:srgbClr val="C00000"/>
                </a:solidFill>
              </a:rPr>
              <a:t> (</a:t>
            </a:r>
            <a:r>
              <a:rPr lang="en-US" dirty="0" err="1">
                <a:solidFill>
                  <a:srgbClr val="C00000"/>
                </a:solidFill>
              </a:rPr>
              <a:t>conventionally</a:t>
            </a:r>
            <a:r>
              <a:rPr lang="en-US" dirty="0">
                <a:solidFill>
                  <a:srgbClr val="C00000"/>
                </a:solidFill>
              </a:rPr>
              <a:t> defined as an inspiratory decrease in systolic arterial </a:t>
            </a:r>
            <a:r>
              <a:rPr lang="en-US" dirty="0" err="1">
                <a:solidFill>
                  <a:srgbClr val="C00000"/>
                </a:solidFill>
              </a:rPr>
              <a:t>pressure</a:t>
            </a:r>
            <a:r>
              <a:rPr lang="en-US" dirty="0">
                <a:solidFill>
                  <a:srgbClr val="C00000"/>
                </a:solidFill>
              </a:rPr>
              <a:t> of .10 mmHg during normal breathing). </a:t>
            </a:r>
            <a:r>
              <a:rPr lang="en-US" dirty="0" err="1">
                <a:solidFill>
                  <a:srgbClr val="C00000"/>
                </a:solidFill>
              </a:rPr>
              <a:t>Pulsus</a:t>
            </a:r>
            <a:r>
              <a:rPr lang="en-US" dirty="0">
                <a:solidFill>
                  <a:srgbClr val="C00000"/>
                </a:solidFill>
              </a:rPr>
              <a:t> </a:t>
            </a:r>
            <a:r>
              <a:rPr lang="en-US" dirty="0" err="1">
                <a:solidFill>
                  <a:srgbClr val="C00000"/>
                </a:solidFill>
              </a:rPr>
              <a:t>paradoxus</a:t>
            </a:r>
            <a:r>
              <a:rPr lang="en-US" dirty="0">
                <a:solidFill>
                  <a:srgbClr val="C00000"/>
                </a:solidFill>
              </a:rPr>
              <a:t> is due to exaggerated ventricular interdependence occurring in cardiac </a:t>
            </a:r>
            <a:r>
              <a:rPr lang="en-US" dirty="0" err="1">
                <a:solidFill>
                  <a:srgbClr val="C00000"/>
                </a:solidFill>
              </a:rPr>
              <a:t>tamponade</a:t>
            </a:r>
            <a:r>
              <a:rPr lang="en-US" dirty="0">
                <a:solidFill>
                  <a:srgbClr val="C00000"/>
                </a:solidFill>
              </a:rPr>
              <a:t>, when the overall volume of cardiac chambers becomes fixed and any change in the volume of one side of the heart causes the opposite changes in the other side (i.e. inspiratory </a:t>
            </a:r>
            <a:r>
              <a:rPr lang="en-US" dirty="0" err="1">
                <a:solidFill>
                  <a:srgbClr val="C00000"/>
                </a:solidFill>
              </a:rPr>
              <a:t>increase</a:t>
            </a:r>
            <a:r>
              <a:rPr lang="en-US" dirty="0">
                <a:solidFill>
                  <a:srgbClr val="C00000"/>
                </a:solidFill>
              </a:rPr>
              <a:t> of venous return and right chambers with decreased volume of left chambers and reduced systemic blood pressure).</a:t>
            </a:r>
          </a:p>
        </p:txBody>
      </p:sp>
    </p:spTree>
    <p:extLst>
      <p:ext uri="{BB962C8B-B14F-4D97-AF65-F5344CB8AC3E}">
        <p14:creationId xmlns:p14="http://schemas.microsoft.com/office/powerpoint/2010/main" val="3129044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631324"/>
          </a:xfrm>
        </p:spPr>
        <p:txBody>
          <a:bodyPr>
            <a:noAutofit/>
          </a:bodyPr>
          <a:lstStyle/>
          <a:p>
            <a:r>
              <a:rPr lang="az-Latn-AZ" sz="1800" dirty="0">
                <a:solidFill>
                  <a:schemeClr val="tx1"/>
                </a:solidFill>
              </a:rPr>
              <a:t>EKG:EKG-də voltajda kiçilmə və eleektrikal alternans  mevcud olur. </a:t>
            </a:r>
            <a:r>
              <a:rPr lang="en-US" sz="1800" dirty="0" err="1">
                <a:solidFill>
                  <a:schemeClr val="tx1"/>
                </a:solidFill>
              </a:rPr>
              <a:t>Elektriksel</a:t>
            </a:r>
            <a:r>
              <a:rPr lang="en-US" sz="1800" dirty="0">
                <a:solidFill>
                  <a:schemeClr val="tx1"/>
                </a:solidFill>
              </a:rPr>
              <a:t> </a:t>
            </a:r>
            <a:r>
              <a:rPr lang="en-US" sz="1800" dirty="0" err="1">
                <a:solidFill>
                  <a:schemeClr val="tx1"/>
                </a:solidFill>
              </a:rPr>
              <a:t>alternans</a:t>
            </a:r>
            <a:r>
              <a:rPr lang="en-US" sz="1800" dirty="0">
                <a:solidFill>
                  <a:schemeClr val="tx1"/>
                </a:solidFill>
              </a:rPr>
              <a:t>, QRS </a:t>
            </a:r>
            <a:r>
              <a:rPr lang="en-US" sz="1800" dirty="0" err="1">
                <a:solidFill>
                  <a:schemeClr val="tx1"/>
                </a:solidFill>
              </a:rPr>
              <a:t>kompleksi</a:t>
            </a:r>
            <a:r>
              <a:rPr lang="en-US" sz="1800" dirty="0">
                <a:solidFill>
                  <a:schemeClr val="tx1"/>
                </a:solidFill>
              </a:rPr>
              <a:t> </a:t>
            </a:r>
            <a:r>
              <a:rPr lang="en-US" sz="1800" dirty="0" err="1">
                <a:solidFill>
                  <a:schemeClr val="tx1"/>
                </a:solidFill>
              </a:rPr>
              <a:t>amplitüdünün</a:t>
            </a:r>
            <a:r>
              <a:rPr lang="en-US" sz="1800" dirty="0">
                <a:solidFill>
                  <a:schemeClr val="tx1"/>
                </a:solidFill>
              </a:rPr>
              <a:t> v</a:t>
            </a:r>
            <a:r>
              <a:rPr lang="az-Latn-AZ" sz="1800" dirty="0">
                <a:solidFill>
                  <a:schemeClr val="tx1"/>
                </a:solidFill>
              </a:rPr>
              <a:t>ə</a:t>
            </a:r>
            <a:r>
              <a:rPr lang="en-US" sz="1800" dirty="0" err="1">
                <a:solidFill>
                  <a:schemeClr val="tx1"/>
                </a:solidFill>
              </a:rPr>
              <a:t>ya</a:t>
            </a:r>
            <a:r>
              <a:rPr lang="en-US" sz="1800" dirty="0">
                <a:solidFill>
                  <a:schemeClr val="tx1"/>
                </a:solidFill>
              </a:rPr>
              <a:t> </a:t>
            </a:r>
            <a:r>
              <a:rPr lang="az-Latn-AZ" sz="1800" dirty="0">
                <a:solidFill>
                  <a:schemeClr val="tx1"/>
                </a:solidFill>
              </a:rPr>
              <a:t>oxunun</a:t>
            </a:r>
            <a:r>
              <a:rPr lang="en-US" sz="1800" dirty="0">
                <a:solidFill>
                  <a:schemeClr val="tx1"/>
                </a:solidFill>
              </a:rPr>
              <a:t> </a:t>
            </a:r>
            <a:r>
              <a:rPr lang="en-US" sz="1800" dirty="0" err="1">
                <a:solidFill>
                  <a:schemeClr val="tx1"/>
                </a:solidFill>
              </a:rPr>
              <a:t>atımlar</a:t>
            </a:r>
            <a:r>
              <a:rPr lang="en-US" sz="1800" dirty="0">
                <a:solidFill>
                  <a:schemeClr val="tx1"/>
                </a:solidFill>
              </a:rPr>
              <a:t> v</a:t>
            </a:r>
            <a:r>
              <a:rPr lang="az-Latn-AZ" sz="1800" dirty="0">
                <a:solidFill>
                  <a:schemeClr val="tx1"/>
                </a:solidFill>
              </a:rPr>
              <a:t>ə</a:t>
            </a:r>
            <a:r>
              <a:rPr lang="en-US" sz="1800" dirty="0">
                <a:solidFill>
                  <a:schemeClr val="tx1"/>
                </a:solidFill>
              </a:rPr>
              <a:t> </a:t>
            </a:r>
            <a:r>
              <a:rPr lang="az-Latn-AZ" sz="1800" dirty="0">
                <a:solidFill>
                  <a:schemeClr val="tx1"/>
                </a:solidFill>
              </a:rPr>
              <a:t>yaranabiləcək hərəkətli taban xətti arasındakı dəyişimin </a:t>
            </a:r>
            <a:r>
              <a:rPr lang="en-US" sz="1800" dirty="0">
                <a:solidFill>
                  <a:schemeClr val="tx1"/>
                </a:solidFill>
              </a:rPr>
              <a:t> </a:t>
            </a:r>
            <a:r>
              <a:rPr lang="en-US" sz="1800" dirty="0" err="1">
                <a:solidFill>
                  <a:schemeClr val="tx1"/>
                </a:solidFill>
              </a:rPr>
              <a:t>elektrokardiyografik</a:t>
            </a:r>
            <a:r>
              <a:rPr lang="en-US" sz="1800" dirty="0">
                <a:solidFill>
                  <a:schemeClr val="tx1"/>
                </a:solidFill>
              </a:rPr>
              <a:t> </a:t>
            </a:r>
            <a:r>
              <a:rPr lang="en-US" sz="1800" dirty="0" err="1">
                <a:solidFill>
                  <a:schemeClr val="tx1"/>
                </a:solidFill>
              </a:rPr>
              <a:t>bir</a:t>
            </a:r>
            <a:r>
              <a:rPr lang="en-US" sz="1800" dirty="0">
                <a:solidFill>
                  <a:schemeClr val="tx1"/>
                </a:solidFill>
              </a:rPr>
              <a:t> </a:t>
            </a:r>
            <a:r>
              <a:rPr lang="en-US" sz="1800" dirty="0" err="1">
                <a:solidFill>
                  <a:schemeClr val="tx1"/>
                </a:solidFill>
              </a:rPr>
              <a:t>fenomenidir</a:t>
            </a:r>
            <a:r>
              <a:rPr lang="en-US" sz="1800" dirty="0">
                <a:solidFill>
                  <a:schemeClr val="tx1"/>
                </a:solidFill>
              </a:rPr>
              <a:t>.</a:t>
            </a:r>
            <a:r>
              <a:rPr lang="az-Latn-AZ" sz="1800" dirty="0">
                <a:solidFill>
                  <a:schemeClr val="tx1"/>
                </a:solidFill>
              </a:rPr>
              <a:t> Bu işarətlər perikardiyal mayenin ürəyi  basqılaması vəya ürəyin üzməsi nəticəsində ortaya çıxmaqdadır. </a:t>
            </a:r>
            <a:br>
              <a:rPr lang="az-Latn-AZ" sz="1800" dirty="0">
                <a:solidFill>
                  <a:schemeClr val="tx1"/>
                </a:solidFill>
              </a:rPr>
            </a:br>
            <a:endParaRPr lang="en-US" sz="18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035" y="2240924"/>
            <a:ext cx="6999265" cy="3915177"/>
          </a:xfrm>
        </p:spPr>
      </p:pic>
    </p:spTree>
    <p:extLst>
      <p:ext uri="{BB962C8B-B14F-4D97-AF65-F5344CB8AC3E}">
        <p14:creationId xmlns:p14="http://schemas.microsoft.com/office/powerpoint/2010/main" val="2590059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az-Latn-AZ" dirty="0"/>
              <a:t>Sinə X-ray filmində ürək sərhədlərində genişləmə  izlənməktədir. </a:t>
            </a:r>
          </a:p>
          <a:p>
            <a:r>
              <a:rPr lang="az-Latn-AZ" dirty="0"/>
              <a:t>Exokardiyoqrafiya perikardiyal mayenin təyin edilməsində çox vacib muayinə metodudur. EXO ilə bundan başqa mayenin miqdarı, yerləşməsi və hemodinamik təsiri rahatlıqla göstəriləbilinir. </a:t>
            </a:r>
          </a:p>
          <a:p>
            <a:r>
              <a:rPr lang="az-Latn-AZ" dirty="0"/>
              <a:t>Dopler EXO-nun həm ucuz , həm də çox informativ olduğundan KT və kardiyak MRT-nin ümumiyyətlə çox istifadəsinə ehtiyac görülmür. </a:t>
            </a:r>
          </a:p>
          <a:p>
            <a:r>
              <a:rPr lang="az-Latn-AZ" dirty="0"/>
              <a:t>Kardiyak kateterizasiya-nadirən istifadə edilir. </a:t>
            </a:r>
          </a:p>
          <a:p>
            <a:endParaRPr lang="az-Latn-AZ" dirty="0"/>
          </a:p>
          <a:p>
            <a:endParaRPr lang="az-Latn-AZ" dirty="0"/>
          </a:p>
          <a:p>
            <a:endParaRPr lang="az-Latn-AZ" dirty="0"/>
          </a:p>
        </p:txBody>
      </p:sp>
    </p:spTree>
    <p:extLst>
      <p:ext uri="{BB962C8B-B14F-4D97-AF65-F5344CB8AC3E}">
        <p14:creationId xmlns:p14="http://schemas.microsoft.com/office/powerpoint/2010/main" val="73752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z-Latn-AZ" dirty="0"/>
              <a:t>Perikardiyosentezdə exokardiyoqrafiya olmazsa olmazlardandı.  EXO-nun avantajlarından biri istənilən yerdə rahatlıqla yataqbaşı edebilmə imkanı verməktədir. </a:t>
            </a:r>
          </a:p>
          <a:p>
            <a:r>
              <a:rPr lang="az-Latn-AZ" dirty="0"/>
              <a:t>Çünkü sadəcə angiyoqrafiyada floroskopi ilə perikardiyosentez edildiyində ağırlaşma faizi çox artmaqdadır.  Bu mudaxilələr vaxt itirilmədən təcili aparılmalıdır. </a:t>
            </a:r>
          </a:p>
          <a:p>
            <a:r>
              <a:rPr lang="az-Latn-AZ" dirty="0"/>
              <a:t>Cərrahi isə ancaq perikardiyosentez aparılabilinməyəcək xəstələrdə vəya mütləq perikardiyal biyopsiya alınması gərəkirsə aparılır. Cərrahi biundan başqa perikardiyotomiya gərəkirsə aparılır.</a:t>
            </a:r>
          </a:p>
          <a:p>
            <a:endParaRPr lang="en-US" dirty="0"/>
          </a:p>
        </p:txBody>
      </p:sp>
    </p:spTree>
    <p:extLst>
      <p:ext uri="{BB962C8B-B14F-4D97-AF65-F5344CB8AC3E}">
        <p14:creationId xmlns:p14="http://schemas.microsoft.com/office/powerpoint/2010/main" val="20750564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416</TotalTime>
  <Words>724</Words>
  <Application>Microsoft Office PowerPoint</Application>
  <PresentationFormat>Широкоэкранный</PresentationFormat>
  <Paragraphs>81</Paragraphs>
  <Slides>25</Slides>
  <Notes>1</Notes>
  <HiddenSlides>0</HiddenSlides>
  <MMClips>4</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Trebuchet MS</vt:lpstr>
      <vt:lpstr>Wingdings 3</vt:lpstr>
      <vt:lpstr>Facet</vt:lpstr>
      <vt:lpstr>Kardiyak Tamponada</vt:lpstr>
      <vt:lpstr>Презентация PowerPoint</vt:lpstr>
      <vt:lpstr>  </vt:lpstr>
      <vt:lpstr>Презентация PowerPoint</vt:lpstr>
      <vt:lpstr>Kardiyak Tamponadanın səbəbləri.</vt:lpstr>
      <vt:lpstr>Презентация PowerPoint</vt:lpstr>
      <vt:lpstr>EKG:EKG-də voltajda kiçilmə və eleektrikal alternans  mevcud olur. Elektriksel alternans, QRS kompleksi amplitüdünün vəya oxunun atımlar və yaranabiləcək hərəkətli taban xətti arasındakı dəyişimin  elektrokardiyografik bir fenomenidir. Bu işarətlər perikardiyal mayenin ürəyi  basqılaması vəya ürəyin üzməsi nəticəsində ortaya çıxmaqdadır.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YAŞ </vt:lpstr>
      <vt:lpstr>Презентация PowerPoint</vt:lpstr>
      <vt:lpstr>Презентация PowerPoint</vt:lpstr>
      <vt:lpstr>                               Maye miqdarı</vt:lpstr>
      <vt:lpstr>Nəticə</vt:lpstr>
      <vt:lpstr>Презентация PowerPoint</vt:lpstr>
      <vt:lpstr>Xəstə təqdimatı</vt:lpstr>
      <vt:lpstr>Презентация PowerPoint</vt:lpstr>
      <vt:lpstr>Nəticə</vt:lpstr>
      <vt:lpstr>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FIbrahimov</dc:creator>
  <cp:lastModifiedBy>Emin Huseynli</cp:lastModifiedBy>
  <cp:revision>39</cp:revision>
  <dcterms:created xsi:type="dcterms:W3CDTF">2022-11-02T19:12:05Z</dcterms:created>
  <dcterms:modified xsi:type="dcterms:W3CDTF">2023-04-01T10:28:10Z</dcterms:modified>
</cp:coreProperties>
</file>